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64" r:id="rId1"/>
  </p:sldMasterIdLst>
  <p:sldIdLst>
    <p:sldId id="256" r:id="rId2"/>
    <p:sldId id="257" r:id="rId3"/>
    <p:sldId id="258" r:id="rId4"/>
    <p:sldId id="259" r:id="rId5"/>
    <p:sldId id="260" r:id="rId6"/>
    <p:sldId id="261" r:id="rId7"/>
    <p:sldId id="262" r:id="rId8"/>
    <p:sldId id="272" r:id="rId9"/>
    <p:sldId id="263" r:id="rId10"/>
    <p:sldId id="264" r:id="rId11"/>
    <p:sldId id="292" r:id="rId12"/>
    <p:sldId id="265" r:id="rId13"/>
    <p:sldId id="293" r:id="rId14"/>
    <p:sldId id="266" r:id="rId15"/>
    <p:sldId id="288" r:id="rId16"/>
    <p:sldId id="267" r:id="rId17"/>
    <p:sldId id="268" r:id="rId18"/>
    <p:sldId id="269" r:id="rId19"/>
    <p:sldId id="289" r:id="rId20"/>
    <p:sldId id="271" r:id="rId21"/>
    <p:sldId id="294" r:id="rId22"/>
    <p:sldId id="273" r:id="rId23"/>
    <p:sldId id="290" r:id="rId24"/>
    <p:sldId id="274" r:id="rId25"/>
    <p:sldId id="295" r:id="rId26"/>
    <p:sldId id="275" r:id="rId27"/>
    <p:sldId id="296" r:id="rId28"/>
    <p:sldId id="276" r:id="rId29"/>
    <p:sldId id="291" r:id="rId30"/>
    <p:sldId id="278" r:id="rId31"/>
    <p:sldId id="297" r:id="rId32"/>
    <p:sldId id="283" r:id="rId33"/>
    <p:sldId id="298" r:id="rId34"/>
    <p:sldId id="284" r:id="rId35"/>
    <p:sldId id="300" r:id="rId36"/>
    <p:sldId id="307" r:id="rId37"/>
    <p:sldId id="308" r:id="rId38"/>
    <p:sldId id="285" r:id="rId39"/>
    <p:sldId id="301" r:id="rId40"/>
    <p:sldId id="287" r:id="rId41"/>
    <p:sldId id="302" r:id="rId42"/>
    <p:sldId id="279" r:id="rId43"/>
    <p:sldId id="303" r:id="rId44"/>
    <p:sldId id="280" r:id="rId45"/>
    <p:sldId id="281" r:id="rId46"/>
    <p:sldId id="304" r:id="rId47"/>
    <p:sldId id="305" r:id="rId48"/>
    <p:sldId id="282" r:id="rId49"/>
    <p:sldId id="299" r:id="rId5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6" d="100"/>
          <a:sy n="76" d="100"/>
        </p:scale>
        <p:origin x="-336"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23FB02B3-6319-4AF9-8433-9F476D09B0E4}" type="datetimeFigureOut">
              <a:rPr lang="en-US" smtClean="0"/>
              <a:pPr/>
              <a:t>5/12/2012</a:t>
            </a:fld>
            <a:endParaRPr lang="en-US"/>
          </a:p>
        </p:txBody>
      </p:sp>
      <p:sp>
        <p:nvSpPr>
          <p:cNvPr id="20" name="Footer Placeholder 19"/>
          <p:cNvSpPr>
            <a:spLocks noGrp="1"/>
          </p:cNvSpPr>
          <p:nvPr>
            <p:ph type="ftr" sz="quarter" idx="11"/>
          </p:nvPr>
        </p:nvSpPr>
        <p:spPr/>
        <p:txBody>
          <a:bodyPr/>
          <a:lstStyle>
            <a:extLst/>
          </a:lstStyle>
          <a:p>
            <a:endParaRPr lang="en-US"/>
          </a:p>
        </p:txBody>
      </p:sp>
      <p:sp>
        <p:nvSpPr>
          <p:cNvPr id="10" name="Slide Number Placeholder 9"/>
          <p:cNvSpPr>
            <a:spLocks noGrp="1"/>
          </p:cNvSpPr>
          <p:nvPr>
            <p:ph type="sldNum" sz="quarter" idx="12"/>
          </p:nvPr>
        </p:nvSpPr>
        <p:spPr/>
        <p:txBody>
          <a:bodyPr/>
          <a:lstStyle>
            <a:extLst/>
          </a:lstStyle>
          <a:p>
            <a:fld id="{00D3FF81-14E1-4A7E-91D7-CA6EC056A206}" type="slidenum">
              <a:rPr lang="en-US" smtClean="0"/>
              <a:pPr/>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3FB02B3-6319-4AF9-8433-9F476D09B0E4}" type="datetimeFigureOut">
              <a:rPr lang="en-US" smtClean="0"/>
              <a:pPr/>
              <a:t>5/12/2012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00D3FF81-14E1-4A7E-91D7-CA6EC056A20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3FB02B3-6319-4AF9-8433-9F476D09B0E4}" type="datetimeFigureOut">
              <a:rPr lang="en-US" smtClean="0"/>
              <a:pPr/>
              <a:t>5/12/2012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00D3FF81-14E1-4A7E-91D7-CA6EC056A20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3FB02B3-6319-4AF9-8433-9F476D09B0E4}" type="datetimeFigureOut">
              <a:rPr lang="en-US" smtClean="0"/>
              <a:pPr/>
              <a:t>5/12/2012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00D3FF81-14E1-4A7E-91D7-CA6EC056A20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23FB02B3-6319-4AF9-8433-9F476D09B0E4}" type="datetimeFigureOut">
              <a:rPr lang="en-US" smtClean="0"/>
              <a:pPr/>
              <a:t>5/12/2012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00D3FF81-14E1-4A7E-91D7-CA6EC056A206}" type="slidenum">
              <a:rPr lang="en-US" smtClean="0"/>
              <a:pPr/>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23FB02B3-6319-4AF9-8433-9F476D09B0E4}" type="datetimeFigureOut">
              <a:rPr lang="en-US" smtClean="0"/>
              <a:pPr/>
              <a:t>5/12/2012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00D3FF81-14E1-4A7E-91D7-CA6EC056A20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23FB02B3-6319-4AF9-8433-9F476D09B0E4}" type="datetimeFigureOut">
              <a:rPr lang="en-US" smtClean="0"/>
              <a:pPr/>
              <a:t>5/12/2012</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00D3FF81-14E1-4A7E-91D7-CA6EC056A206}"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23FB02B3-6319-4AF9-8433-9F476D09B0E4}" type="datetimeFigureOut">
              <a:rPr lang="en-US" smtClean="0"/>
              <a:pPr/>
              <a:t>5/12/2012</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00D3FF81-14E1-4A7E-91D7-CA6EC056A20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23FB02B3-6319-4AF9-8433-9F476D09B0E4}" type="datetimeFigureOut">
              <a:rPr lang="en-US" smtClean="0"/>
              <a:pPr/>
              <a:t>5/12/2012</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00D3FF81-14E1-4A7E-91D7-CA6EC056A206}" type="slidenum">
              <a:rPr lang="en-US" smtClean="0"/>
              <a:pPr/>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23FB02B3-6319-4AF9-8433-9F476D09B0E4}" type="datetimeFigureOut">
              <a:rPr lang="en-US" smtClean="0"/>
              <a:pPr/>
              <a:t>5/12/2012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00D3FF81-14E1-4A7E-91D7-CA6EC056A206}"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23FB02B3-6319-4AF9-8433-9F476D09B0E4}" type="datetimeFigureOut">
              <a:rPr lang="en-US" smtClean="0"/>
              <a:pPr/>
              <a:t>5/12/2012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00D3FF81-14E1-4A7E-91D7-CA6EC056A206}" type="slidenum">
              <a:rPr lang="en-US" smtClean="0"/>
              <a:pPr/>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23FB02B3-6319-4AF9-8433-9F476D09B0E4}" type="datetimeFigureOut">
              <a:rPr lang="en-US" smtClean="0"/>
              <a:pPr/>
              <a:t>5/12/2012</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00D3FF81-14E1-4A7E-91D7-CA6EC056A206}" type="slidenum">
              <a:rPr lang="en-US" smtClean="0"/>
              <a:pPr/>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865" r:id="rId1"/>
    <p:sldLayoutId id="2147483866" r:id="rId2"/>
    <p:sldLayoutId id="2147483867" r:id="rId3"/>
    <p:sldLayoutId id="2147483868" r:id="rId4"/>
    <p:sldLayoutId id="2147483869" r:id="rId5"/>
    <p:sldLayoutId id="2147483870" r:id="rId6"/>
    <p:sldLayoutId id="2147483871" r:id="rId7"/>
    <p:sldLayoutId id="2147483872" r:id="rId8"/>
    <p:sldLayoutId id="2147483873" r:id="rId9"/>
    <p:sldLayoutId id="2147483874" r:id="rId10"/>
    <p:sldLayoutId id="2147483875"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hyperlink" Target="http://www.bannatynereadingprogram.com/" TargetMode="External"/><Relationship Id="rId2" Type="http://schemas.openxmlformats.org/officeDocument/2006/relationships/hyperlink" Target="http://ies.ed.govt.ncee/wwc" TargetMode="External"/><Relationship Id="rId1" Type="http://schemas.openxmlformats.org/officeDocument/2006/relationships/slideLayout" Target="../slideLayouts/slideLayout2.xml"/><Relationship Id="rId6" Type="http://schemas.openxmlformats.org/officeDocument/2006/relationships/hyperlink" Target="http://www.learningstaircase.co.nz/" TargetMode="External"/><Relationship Id="rId5" Type="http://schemas.openxmlformats.org/officeDocument/2006/relationships/hyperlink" Target="http://www.rainbowreading.co.nz/" TargetMode="External"/><Relationship Id="rId4" Type="http://schemas.openxmlformats.org/officeDocument/2006/relationships/hyperlink" Target="http://www.braingym.org.nz/" TargetMode="External"/></Relationships>
</file>

<file path=ppt/slides/_rels/slide49.xml.rels><?xml version="1.0" encoding="UTF-8" standalone="yes"?>
<Relationships xmlns="http://schemas.openxmlformats.org/package/2006/relationships"><Relationship Id="rId3" Type="http://schemas.openxmlformats.org/officeDocument/2006/relationships/hyperlink" Target="http://www.dore.co.nz/team" TargetMode="External"/><Relationship Id="rId7" Type="http://schemas.openxmlformats.org/officeDocument/2006/relationships/hyperlink" Target="http://www.kipmcgrath.co.nz/" TargetMode="External"/><Relationship Id="rId2" Type="http://schemas.openxmlformats.org/officeDocument/2006/relationships/hyperlink" Target="http://www.davisdyslexia.co.nz/" TargetMode="External"/><Relationship Id="rId1" Type="http://schemas.openxmlformats.org/officeDocument/2006/relationships/slideLayout" Target="../slideLayouts/slideLayout2.xml"/><Relationship Id="rId6" Type="http://schemas.openxmlformats.org/officeDocument/2006/relationships/hyperlink" Target="http://www.smartlearning.co.nz/" TargetMode="External"/><Relationship Id="rId5" Type="http://schemas.openxmlformats.org/officeDocument/2006/relationships/hyperlink" Target="http://www.johansenias/" TargetMode="External"/><Relationship Id="rId4" Type="http://schemas.openxmlformats.org/officeDocument/2006/relationships/hyperlink" Target="http://irlen.com/"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32560" y="1052736"/>
            <a:ext cx="7406640" cy="2160240"/>
          </a:xfrm>
        </p:spPr>
        <p:txBody>
          <a:bodyPr>
            <a:normAutofit/>
          </a:bodyPr>
          <a:lstStyle/>
          <a:p>
            <a:r>
              <a:rPr lang="en-US" dirty="0" err="1" smtClean="0"/>
              <a:t>Snakeoil</a:t>
            </a:r>
            <a:r>
              <a:rPr lang="en-US" dirty="0" smtClean="0"/>
              <a:t> or kosher</a:t>
            </a:r>
            <a:r>
              <a:rPr lang="en-US" dirty="0"/>
              <a:t>:</a:t>
            </a:r>
            <a:r>
              <a:rPr lang="en-US" dirty="0" smtClean="0"/>
              <a:t/>
            </a:r>
            <a:br>
              <a:rPr lang="en-US" dirty="0" smtClean="0"/>
            </a:br>
            <a:r>
              <a:rPr lang="en-US" dirty="0" smtClean="0"/>
              <a:t>implications for interventions for dyslexia</a:t>
            </a:r>
            <a:endParaRPr lang="en-US" dirty="0"/>
          </a:p>
        </p:txBody>
      </p:sp>
      <p:sp>
        <p:nvSpPr>
          <p:cNvPr id="3" name="Subtitle 2"/>
          <p:cNvSpPr>
            <a:spLocks noGrp="1"/>
          </p:cNvSpPr>
          <p:nvPr>
            <p:ph type="subTitle" idx="1"/>
          </p:nvPr>
        </p:nvSpPr>
        <p:spPr>
          <a:xfrm>
            <a:off x="1432560" y="3429000"/>
            <a:ext cx="7406640" cy="1728192"/>
          </a:xfrm>
        </p:spPr>
        <p:txBody>
          <a:bodyPr>
            <a:normAutofit/>
          </a:bodyPr>
          <a:lstStyle/>
          <a:p>
            <a:endParaRPr lang="en-US" dirty="0" smtClean="0"/>
          </a:p>
          <a:p>
            <a:r>
              <a:rPr lang="en-US" dirty="0" smtClean="0"/>
              <a:t>Fiona Ayers</a:t>
            </a:r>
          </a:p>
          <a:p>
            <a:r>
              <a:rPr lang="en-US" dirty="0" smtClean="0"/>
              <a:t>Psychology for Children</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332656"/>
            <a:ext cx="8229600" cy="1143000"/>
          </a:xfrm>
        </p:spPr>
        <p:txBody>
          <a:bodyPr>
            <a:noAutofit/>
          </a:bodyPr>
          <a:lstStyle/>
          <a:p>
            <a:pPr lvl="1" algn="ctr"/>
            <a:r>
              <a:rPr lang="en-US" sz="4000" dirty="0" smtClean="0">
                <a:latin typeface="+mj-lt"/>
              </a:rPr>
              <a:t/>
            </a:r>
            <a:br>
              <a:rPr lang="en-US" sz="4000" dirty="0" smtClean="0">
                <a:latin typeface="+mj-lt"/>
              </a:rPr>
            </a:br>
            <a:r>
              <a:rPr lang="en-US" sz="4000" dirty="0">
                <a:latin typeface="+mj-lt"/>
              </a:rPr>
              <a:t/>
            </a:r>
            <a:br>
              <a:rPr lang="en-US" sz="4000" dirty="0">
                <a:latin typeface="+mj-lt"/>
              </a:rPr>
            </a:br>
            <a:r>
              <a:rPr lang="en-US" sz="4000" dirty="0" smtClean="0">
                <a:latin typeface="+mj-lt"/>
              </a:rPr>
              <a:t>Bannatyne </a:t>
            </a:r>
            <a:br>
              <a:rPr lang="en-US" sz="4000" dirty="0" smtClean="0">
                <a:latin typeface="+mj-lt"/>
              </a:rPr>
            </a:br>
            <a:r>
              <a:rPr lang="en-US" sz="4000" dirty="0" smtClean="0">
                <a:latin typeface="+mj-lt"/>
              </a:rPr>
              <a:t/>
            </a:r>
            <a:br>
              <a:rPr lang="en-US" sz="4000" dirty="0" smtClean="0">
                <a:latin typeface="+mj-lt"/>
              </a:rPr>
            </a:br>
            <a:endParaRPr lang="en-US" sz="4000" dirty="0">
              <a:latin typeface="+mj-lt"/>
            </a:endParaRPr>
          </a:p>
        </p:txBody>
      </p:sp>
      <p:sp>
        <p:nvSpPr>
          <p:cNvPr id="3" name="Content Placeholder 2"/>
          <p:cNvSpPr>
            <a:spLocks noGrp="1"/>
          </p:cNvSpPr>
          <p:nvPr>
            <p:ph idx="1"/>
          </p:nvPr>
        </p:nvSpPr>
        <p:spPr/>
        <p:txBody>
          <a:bodyPr/>
          <a:lstStyle/>
          <a:p>
            <a:r>
              <a:rPr lang="en-US" dirty="0" smtClean="0"/>
              <a:t>The programme</a:t>
            </a:r>
          </a:p>
          <a:p>
            <a:pPr lvl="1"/>
            <a:r>
              <a:rPr lang="en-US" dirty="0" smtClean="0"/>
              <a:t>The </a:t>
            </a:r>
            <a:r>
              <a:rPr lang="en-US" i="1" dirty="0" smtClean="0"/>
              <a:t>Bannatyne Reading Programme</a:t>
            </a:r>
            <a:r>
              <a:rPr lang="en-US" dirty="0" smtClean="0"/>
              <a:t> is reported to be a comprehensive, integrated reading programme, writing program, spelling programme, language programme, and reading comprehension training programme.</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Bannatyne	</a:t>
            </a:r>
            <a:endParaRPr lang="en-US" dirty="0"/>
          </a:p>
        </p:txBody>
      </p:sp>
      <p:sp>
        <p:nvSpPr>
          <p:cNvPr id="3" name="Content Placeholder 2"/>
          <p:cNvSpPr>
            <a:spLocks noGrp="1"/>
          </p:cNvSpPr>
          <p:nvPr>
            <p:ph idx="1"/>
          </p:nvPr>
        </p:nvSpPr>
        <p:spPr/>
        <p:txBody>
          <a:bodyPr/>
          <a:lstStyle/>
          <a:p>
            <a:r>
              <a:rPr lang="en-US" dirty="0" smtClean="0"/>
              <a:t>The evidence</a:t>
            </a:r>
          </a:p>
          <a:p>
            <a:pPr lvl="1"/>
            <a:r>
              <a:rPr lang="en-US" dirty="0" smtClean="0"/>
              <a:t>There is substantial anecdotal evidence on the Bannatyne website which suggests that the programme is effective</a:t>
            </a:r>
          </a:p>
          <a:p>
            <a:pPr lvl="1"/>
            <a:r>
              <a:rPr lang="en-US" dirty="0" smtClean="0"/>
              <a:t>I have not found any effectiveness studies not written by Bannatyne himself</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476672"/>
            <a:ext cx="8136904" cy="1008112"/>
          </a:xfrm>
        </p:spPr>
        <p:txBody>
          <a:bodyPr>
            <a:normAutofit fontScale="90000"/>
          </a:bodyPr>
          <a:lstStyle/>
          <a:p>
            <a:r>
              <a:rPr lang="en-US" dirty="0" smtClean="0"/>
              <a:t>Brain Gym</a:t>
            </a:r>
            <a:br>
              <a:rPr lang="en-US" dirty="0" smtClean="0"/>
            </a:br>
            <a:endParaRPr lang="en-US" dirty="0"/>
          </a:p>
        </p:txBody>
      </p:sp>
      <p:sp>
        <p:nvSpPr>
          <p:cNvPr id="3" name="Content Placeholder 2"/>
          <p:cNvSpPr>
            <a:spLocks noGrp="1"/>
          </p:cNvSpPr>
          <p:nvPr>
            <p:ph idx="1"/>
          </p:nvPr>
        </p:nvSpPr>
        <p:spPr/>
        <p:txBody>
          <a:bodyPr>
            <a:normAutofit/>
          </a:bodyPr>
          <a:lstStyle/>
          <a:p>
            <a:r>
              <a:rPr lang="en-US" dirty="0" smtClean="0"/>
              <a:t>The programme</a:t>
            </a:r>
          </a:p>
          <a:p>
            <a:pPr lvl="1"/>
            <a:r>
              <a:rPr lang="en-US" i="1" dirty="0" smtClean="0"/>
              <a:t>Brain Gym </a:t>
            </a:r>
            <a:r>
              <a:rPr lang="en-US" dirty="0" smtClean="0"/>
              <a:t>refers to a programme of the Educational Kinesiology Foundation used to improve many different skills including listening, attention, memory, coordination and academic skills. </a:t>
            </a:r>
          </a:p>
          <a:p>
            <a:pPr lvl="1"/>
            <a:r>
              <a:rPr lang="en-US" dirty="0" smtClean="0"/>
              <a:t>It incorporates gentle physical movements to coordinate the brain and body for greater productivity and learning. </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Brain Gym</a:t>
            </a:r>
            <a:endParaRPr lang="en-US" dirty="0"/>
          </a:p>
        </p:txBody>
      </p:sp>
      <p:sp>
        <p:nvSpPr>
          <p:cNvPr id="3" name="Content Placeholder 2"/>
          <p:cNvSpPr>
            <a:spLocks noGrp="1"/>
          </p:cNvSpPr>
          <p:nvPr>
            <p:ph idx="1"/>
          </p:nvPr>
        </p:nvSpPr>
        <p:spPr/>
        <p:txBody>
          <a:bodyPr/>
          <a:lstStyle/>
          <a:p>
            <a:r>
              <a:rPr lang="en-US" dirty="0" smtClean="0"/>
              <a:t>The evidence</a:t>
            </a:r>
          </a:p>
          <a:p>
            <a:pPr lvl="1"/>
            <a:r>
              <a:rPr lang="en-US" dirty="0" smtClean="0"/>
              <a:t>The research page on the Brain Gym website is blank</a:t>
            </a:r>
          </a:p>
          <a:p>
            <a:pPr lvl="1"/>
            <a:r>
              <a:rPr lang="en-US" dirty="0" smtClean="0"/>
              <a:t>I am not aware of any articles published in peer reviewed journals</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Earobics </a:t>
            </a:r>
            <a:br>
              <a:rPr lang="en-US" dirty="0" smtClean="0"/>
            </a:b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The programme</a:t>
            </a:r>
          </a:p>
          <a:p>
            <a:pPr lvl="1"/>
            <a:r>
              <a:rPr lang="en-US" dirty="0" smtClean="0"/>
              <a:t>Earobics is </a:t>
            </a:r>
            <a:r>
              <a:rPr lang="en-US" dirty="0"/>
              <a:t>interactive software that provides students </a:t>
            </a:r>
            <a:r>
              <a:rPr lang="en-US" dirty="0" smtClean="0"/>
              <a:t>with </a:t>
            </a:r>
            <a:r>
              <a:rPr lang="en-US" dirty="0"/>
              <a:t>individual, systematic instruction in early literacy </a:t>
            </a:r>
            <a:endParaRPr lang="en-US" dirty="0" smtClean="0"/>
          </a:p>
          <a:p>
            <a:pPr lvl="1"/>
            <a:r>
              <a:rPr lang="en-US" dirty="0" smtClean="0"/>
              <a:t>The programme </a:t>
            </a:r>
            <a:r>
              <a:rPr lang="en-US" dirty="0"/>
              <a:t>builds children’s skills in phonemic awareness, auditory processing, and phonics, as well as the cognitive and language skills required for </a:t>
            </a:r>
            <a:r>
              <a:rPr lang="en-US" dirty="0" smtClean="0"/>
              <a:t>comprehension</a:t>
            </a:r>
          </a:p>
          <a:p>
            <a:pPr lvl="1"/>
            <a:r>
              <a:rPr lang="en-US" dirty="0" smtClean="0"/>
              <a:t> </a:t>
            </a:r>
            <a:r>
              <a:rPr lang="en-US" dirty="0"/>
              <a:t>Each level of instruction addresses </a:t>
            </a:r>
            <a:r>
              <a:rPr lang="en-US" dirty="0" smtClean="0"/>
              <a:t>recognising </a:t>
            </a:r>
            <a:r>
              <a:rPr lang="en-US" dirty="0"/>
              <a:t>and blending sounds, rhyming, and </a:t>
            </a:r>
            <a:r>
              <a:rPr lang="en-US" dirty="0" smtClean="0"/>
              <a:t>discriminating phonemes within words, adjusting to each student’s ability level</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Earobics</a:t>
            </a:r>
            <a:endParaRPr lang="en-US" dirty="0"/>
          </a:p>
        </p:txBody>
      </p:sp>
      <p:sp>
        <p:nvSpPr>
          <p:cNvPr id="3" name="Content Placeholder 2"/>
          <p:cNvSpPr>
            <a:spLocks noGrp="1"/>
          </p:cNvSpPr>
          <p:nvPr>
            <p:ph idx="1"/>
          </p:nvPr>
        </p:nvSpPr>
        <p:spPr/>
        <p:txBody>
          <a:bodyPr>
            <a:normAutofit fontScale="92500"/>
          </a:bodyPr>
          <a:lstStyle/>
          <a:p>
            <a:r>
              <a:rPr lang="en-US" dirty="0" smtClean="0"/>
              <a:t>Evidence</a:t>
            </a:r>
          </a:p>
          <a:p>
            <a:pPr lvl="1"/>
            <a:r>
              <a:rPr lang="en-US" dirty="0"/>
              <a:t>The WWC reviewed 28 studies on </a:t>
            </a:r>
            <a:r>
              <a:rPr lang="en-US" dirty="0" smtClean="0"/>
              <a:t>Earobics. </a:t>
            </a:r>
            <a:r>
              <a:rPr lang="en-US" dirty="0"/>
              <a:t>Two of these studies meet WWC evidence standards; two studies meet WWC evidence standards with reservations; the remaining 24 studies either do not meet WWC evidence standards or do not meet eligibility screens. </a:t>
            </a:r>
            <a:endParaRPr lang="en-US" dirty="0" smtClean="0"/>
          </a:p>
          <a:p>
            <a:pPr lvl="1"/>
            <a:r>
              <a:rPr lang="en-US" dirty="0" smtClean="0"/>
              <a:t>Based </a:t>
            </a:r>
            <a:r>
              <a:rPr lang="en-US" dirty="0"/>
              <a:t>on the four studies, the WWC found positive effects for alphabetics and potentially positive effects for reading </a:t>
            </a:r>
            <a:r>
              <a:rPr lang="en-US" dirty="0" smtClean="0"/>
              <a:t>fluency</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Fast ForWord </a:t>
            </a:r>
            <a:br>
              <a:rPr lang="en-US" dirty="0" smtClean="0"/>
            </a:br>
            <a:endParaRPr lang="en-US" dirty="0"/>
          </a:p>
        </p:txBody>
      </p:sp>
      <p:sp>
        <p:nvSpPr>
          <p:cNvPr id="3" name="Content Placeholder 2"/>
          <p:cNvSpPr>
            <a:spLocks noGrp="1"/>
          </p:cNvSpPr>
          <p:nvPr>
            <p:ph idx="1"/>
          </p:nvPr>
        </p:nvSpPr>
        <p:spPr/>
        <p:txBody>
          <a:bodyPr>
            <a:normAutofit/>
          </a:bodyPr>
          <a:lstStyle/>
          <a:p>
            <a:r>
              <a:rPr lang="en-US" dirty="0" smtClean="0"/>
              <a:t>The programme</a:t>
            </a:r>
          </a:p>
          <a:p>
            <a:pPr lvl="1"/>
            <a:r>
              <a:rPr lang="en-US" i="1" dirty="0" smtClean="0"/>
              <a:t>Fast ForWord</a:t>
            </a:r>
            <a:r>
              <a:rPr lang="en-US" dirty="0"/>
              <a:t> </a:t>
            </a:r>
            <a:r>
              <a:rPr lang="en-US" dirty="0" smtClean="0"/>
              <a:t>is a family of computer-based products. According to the developer's website, the programmes help students develop and strengthen the cognitive skills necessary for successful reading and learning. </a:t>
            </a:r>
          </a:p>
          <a:p>
            <a:pPr lvl="1"/>
            <a:r>
              <a:rPr lang="en-US" dirty="0" smtClean="0"/>
              <a:t>Participants spend 30 to 100 minutes a day, five days a week, for four to 16 weeks with the exercises.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smtClean="0"/>
              <a:t>Fast ForWord </a:t>
            </a:r>
            <a:br>
              <a:rPr lang="en-US" dirty="0" smtClean="0"/>
            </a:b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The evidence</a:t>
            </a:r>
          </a:p>
          <a:p>
            <a:pPr lvl="1"/>
            <a:r>
              <a:rPr lang="en-US" dirty="0" smtClean="0"/>
              <a:t>Five studies of Fast ForWord met the What Works Clearinghouse evidence standards and one study met WWC evidence standards with reservations. The WWC considers the extent of evidence for </a:t>
            </a:r>
            <a:r>
              <a:rPr lang="en-US" i="1" dirty="0" smtClean="0"/>
              <a:t>Fast </a:t>
            </a:r>
            <a:r>
              <a:rPr lang="en-US" dirty="0" smtClean="0"/>
              <a:t>ForWord to be small for alphabetics and comprehension. No studies that met WWC evidence standards with or without reservations addressed fluency or general reading achievement.</a:t>
            </a:r>
          </a:p>
          <a:p>
            <a:pPr lvl="1"/>
            <a:r>
              <a:rPr lang="en-US" dirty="0" smtClean="0"/>
              <a:t>The programme itself is costly and the research results are mixed</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Lexia</a:t>
            </a:r>
            <a:endParaRPr lang="en-US" dirty="0"/>
          </a:p>
        </p:txBody>
      </p:sp>
      <p:sp>
        <p:nvSpPr>
          <p:cNvPr id="3" name="Content Placeholder 2"/>
          <p:cNvSpPr>
            <a:spLocks noGrp="1"/>
          </p:cNvSpPr>
          <p:nvPr>
            <p:ph idx="1"/>
          </p:nvPr>
        </p:nvSpPr>
        <p:spPr/>
        <p:txBody>
          <a:bodyPr>
            <a:normAutofit/>
          </a:bodyPr>
          <a:lstStyle/>
          <a:p>
            <a:r>
              <a:rPr lang="en-US" dirty="0" smtClean="0"/>
              <a:t>The Programme</a:t>
            </a:r>
          </a:p>
          <a:p>
            <a:pPr lvl="1"/>
            <a:r>
              <a:rPr lang="en-US" dirty="0" smtClean="0"/>
              <a:t>Lexia Reading is a computerised reading programme that provides phonics instruction and gives students independent practice in basic reading skills. </a:t>
            </a:r>
          </a:p>
          <a:p>
            <a:pPr lvl="1"/>
            <a:r>
              <a:rPr lang="en-US" dirty="0" smtClean="0"/>
              <a:t>Lexia Reading is designed to supplement regular classroom instruction. </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Lexia</a:t>
            </a:r>
            <a:endParaRPr lang="en-US" dirty="0"/>
          </a:p>
        </p:txBody>
      </p:sp>
      <p:sp>
        <p:nvSpPr>
          <p:cNvPr id="3" name="Content Placeholder 2"/>
          <p:cNvSpPr>
            <a:spLocks noGrp="1"/>
          </p:cNvSpPr>
          <p:nvPr>
            <p:ph idx="1"/>
          </p:nvPr>
        </p:nvSpPr>
        <p:spPr/>
        <p:txBody>
          <a:bodyPr>
            <a:normAutofit/>
          </a:bodyPr>
          <a:lstStyle/>
          <a:p>
            <a:r>
              <a:rPr lang="en-US" dirty="0" smtClean="0"/>
              <a:t>The evidence</a:t>
            </a:r>
          </a:p>
          <a:p>
            <a:pPr lvl="1"/>
            <a:r>
              <a:rPr lang="en-US" dirty="0" smtClean="0"/>
              <a:t>Two studies of Lexia Reading meet What Works Clearinghouse evidence standards and one study meets WWC evidence standards with reservations. </a:t>
            </a:r>
          </a:p>
          <a:p>
            <a:pPr lvl="1"/>
            <a:r>
              <a:rPr lang="en-US" dirty="0" smtClean="0"/>
              <a:t>Based on these three studies, the WWC considers the extent of evidence for Lexia Reading to be small for alphabetics, fluency, comprehension, and general reading achievement. </a:t>
            </a:r>
          </a:p>
          <a:p>
            <a:pPr lvl="1"/>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is dyslexia?</a:t>
            </a:r>
            <a:br>
              <a:rPr lang="en-US" dirty="0" smtClean="0"/>
            </a:br>
            <a:r>
              <a:rPr lang="en-US" dirty="0" smtClean="0"/>
              <a:t>(Just a reminder)</a:t>
            </a:r>
            <a:endParaRPr lang="en-US" dirty="0"/>
          </a:p>
        </p:txBody>
      </p:sp>
      <p:sp>
        <p:nvSpPr>
          <p:cNvPr id="3" name="Content Placeholder 2"/>
          <p:cNvSpPr>
            <a:spLocks noGrp="1"/>
          </p:cNvSpPr>
          <p:nvPr>
            <p:ph idx="1"/>
          </p:nvPr>
        </p:nvSpPr>
        <p:spPr/>
        <p:txBody>
          <a:bodyPr>
            <a:normAutofit fontScale="62500" lnSpcReduction="20000"/>
          </a:bodyPr>
          <a:lstStyle/>
          <a:p>
            <a:r>
              <a:rPr lang="en-AU" dirty="0"/>
              <a:t>The Ministry of </a:t>
            </a:r>
            <a:r>
              <a:rPr lang="en-AU" dirty="0" smtClean="0"/>
              <a:t>Education </a:t>
            </a:r>
            <a:r>
              <a:rPr lang="en-AU" dirty="0"/>
              <a:t>released the following working definition of </a:t>
            </a:r>
            <a:r>
              <a:rPr lang="en-AU" dirty="0" smtClean="0"/>
              <a:t>dyslexia in 2007.</a:t>
            </a:r>
            <a:endParaRPr lang="en-US" dirty="0"/>
          </a:p>
          <a:p>
            <a:pPr>
              <a:buNone/>
            </a:pPr>
            <a:r>
              <a:rPr lang="en-AU" dirty="0"/>
              <a:t> </a:t>
            </a:r>
            <a:endParaRPr lang="en-US" dirty="0"/>
          </a:p>
          <a:p>
            <a:r>
              <a:rPr lang="en-AU" i="1" dirty="0"/>
              <a:t>“</a:t>
            </a:r>
            <a:r>
              <a:rPr lang="en-US" i="1" dirty="0"/>
              <a:t>Dyslexia is a spectrum of specific learning difficulties and is evident when accurate and/or fluent reading and writing skills, particularly phonological awareness, develop incompletely or with great difficulty. This may include difficulties with one or more of reading, writing, spelling, numeracy, or musical notation.  These difficulties are persistent despite access to learning opportunities that are effective and appropriate for most other children. </a:t>
            </a:r>
            <a:endParaRPr lang="en-US" dirty="0"/>
          </a:p>
          <a:p>
            <a:pPr>
              <a:buNone/>
            </a:pPr>
            <a:r>
              <a:rPr lang="en-US" i="1" dirty="0"/>
              <a:t> </a:t>
            </a:r>
            <a:endParaRPr lang="en-US" dirty="0"/>
          </a:p>
          <a:p>
            <a:r>
              <a:rPr lang="en-US" i="1" dirty="0"/>
              <a:t>People with dyslexia can be found across the achievement spectrum and sometimes have a number of associated secondary characteristics which may also need to be addressed, such as difficulties with auditory and/or visual perception; planning and organising; short-term memory; motor skills or social interaction.”</a:t>
            </a:r>
            <a:endParaRPr lang="en-US" dirty="0"/>
          </a:p>
          <a:p>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Rainbow Reading</a:t>
            </a:r>
            <a:endParaRPr lang="en-US" dirty="0"/>
          </a:p>
        </p:txBody>
      </p:sp>
      <p:sp>
        <p:nvSpPr>
          <p:cNvPr id="3" name="Content Placeholder 2"/>
          <p:cNvSpPr>
            <a:spLocks noGrp="1"/>
          </p:cNvSpPr>
          <p:nvPr>
            <p:ph idx="1"/>
          </p:nvPr>
        </p:nvSpPr>
        <p:spPr/>
        <p:txBody>
          <a:bodyPr>
            <a:normAutofit/>
          </a:bodyPr>
          <a:lstStyle/>
          <a:p>
            <a:r>
              <a:rPr lang="en-US" dirty="0" smtClean="0"/>
              <a:t>The programme</a:t>
            </a:r>
          </a:p>
          <a:p>
            <a:pPr lvl="1"/>
            <a:r>
              <a:rPr lang="en-US" dirty="0" smtClean="0"/>
              <a:t>The </a:t>
            </a:r>
            <a:r>
              <a:rPr lang="en-US" i="1" dirty="0" smtClean="0"/>
              <a:t>Rainbow Reading Programme </a:t>
            </a:r>
            <a:r>
              <a:rPr lang="en-US" dirty="0" smtClean="0"/>
              <a:t>is a programme based on Tape Assisted Reading and Repeated Reading</a:t>
            </a:r>
          </a:p>
          <a:p>
            <a:pPr lvl="1"/>
            <a:r>
              <a:rPr lang="en-US" dirty="0" smtClean="0"/>
              <a:t> Books are leveled, colour coded, and are accompanied by a specially recorded audio CD  to provide support for readers</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Rainbow Reading</a:t>
            </a:r>
            <a:endParaRPr lang="en-US" dirty="0"/>
          </a:p>
        </p:txBody>
      </p:sp>
      <p:sp>
        <p:nvSpPr>
          <p:cNvPr id="3" name="Content Placeholder 2"/>
          <p:cNvSpPr>
            <a:spLocks noGrp="1"/>
          </p:cNvSpPr>
          <p:nvPr>
            <p:ph idx="1"/>
          </p:nvPr>
        </p:nvSpPr>
        <p:spPr/>
        <p:txBody>
          <a:bodyPr>
            <a:normAutofit lnSpcReduction="10000"/>
          </a:bodyPr>
          <a:lstStyle/>
          <a:p>
            <a:r>
              <a:rPr lang="en-US" dirty="0" smtClean="0"/>
              <a:t>The evidence</a:t>
            </a:r>
          </a:p>
          <a:p>
            <a:pPr lvl="1"/>
            <a:r>
              <a:rPr lang="en-US" dirty="0" smtClean="0"/>
              <a:t>WWC stated in 2007 that there were no studies meeting evidence standards</a:t>
            </a:r>
          </a:p>
          <a:p>
            <a:pPr lvl="1"/>
            <a:r>
              <a:rPr lang="en-US" dirty="0" smtClean="0"/>
              <a:t>While the website offers some research reports only one appears to have been published (in the </a:t>
            </a:r>
            <a:r>
              <a:rPr lang="en-US" i="1" dirty="0"/>
              <a:t>Reading Today for </a:t>
            </a:r>
            <a:r>
              <a:rPr lang="en-US" i="1" dirty="0" smtClean="0"/>
              <a:t>Tomorrow </a:t>
            </a:r>
            <a:r>
              <a:rPr lang="en-US" dirty="0" smtClean="0"/>
              <a:t>Newsletter</a:t>
            </a:r>
            <a:r>
              <a:rPr lang="en-US" i="1" dirty="0" smtClean="0"/>
              <a:t>).  </a:t>
            </a:r>
            <a:r>
              <a:rPr lang="en-US" dirty="0" smtClean="0"/>
              <a:t>One other article has been submitted to the </a:t>
            </a:r>
            <a:r>
              <a:rPr lang="en-US" dirty="0" smtClean="0"/>
              <a:t>‘Reading Teacher’</a:t>
            </a:r>
            <a:endParaRPr lang="en-US" dirty="0" smtClean="0"/>
          </a:p>
          <a:p>
            <a:pPr lvl="1"/>
            <a:r>
              <a:rPr lang="en-US" dirty="0" smtClean="0"/>
              <a:t>There is good evidence in the peer reviewed literature that both Repeated Reading and Tape Assisted reading are valid</a:t>
            </a: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Reading Recovery</a:t>
            </a:r>
            <a:endParaRPr lang="en-US" dirty="0"/>
          </a:p>
        </p:txBody>
      </p:sp>
      <p:sp>
        <p:nvSpPr>
          <p:cNvPr id="3" name="Content Placeholder 2"/>
          <p:cNvSpPr>
            <a:spLocks noGrp="1"/>
          </p:cNvSpPr>
          <p:nvPr>
            <p:ph idx="1"/>
          </p:nvPr>
        </p:nvSpPr>
        <p:spPr/>
        <p:txBody>
          <a:bodyPr>
            <a:normAutofit/>
          </a:bodyPr>
          <a:lstStyle/>
          <a:p>
            <a:r>
              <a:rPr lang="en-US" dirty="0" smtClean="0"/>
              <a:t>The programme</a:t>
            </a:r>
          </a:p>
          <a:p>
            <a:pPr lvl="1"/>
            <a:r>
              <a:rPr lang="en-US" i="1" dirty="0" smtClean="0"/>
              <a:t>Reading Recovery</a:t>
            </a:r>
            <a:r>
              <a:rPr lang="en-US" i="1" baseline="30000" dirty="0"/>
              <a:t> </a:t>
            </a:r>
            <a:r>
              <a:rPr lang="en-US" dirty="0" smtClean="0"/>
              <a:t>is a short-term </a:t>
            </a:r>
            <a:r>
              <a:rPr lang="en-US" dirty="0" smtClean="0"/>
              <a:t>1-1 tutoring </a:t>
            </a:r>
            <a:r>
              <a:rPr lang="en-US" dirty="0" smtClean="0"/>
              <a:t>intervention designed to serve the lowest-achieving  six year old students. </a:t>
            </a:r>
          </a:p>
          <a:p>
            <a:pPr lvl="1"/>
            <a:r>
              <a:rPr lang="en-US" dirty="0" smtClean="0"/>
              <a:t>The tutoring, which is conducted by trained Reading Recovery teachers, takes place for 30 minutes a day over a period of 12 to 20 weeks</a:t>
            </a: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Reading Recovery</a:t>
            </a:r>
            <a:endParaRPr lang="en-US" dirty="0"/>
          </a:p>
        </p:txBody>
      </p:sp>
      <p:sp>
        <p:nvSpPr>
          <p:cNvPr id="3" name="Content Placeholder 2"/>
          <p:cNvSpPr>
            <a:spLocks noGrp="1"/>
          </p:cNvSpPr>
          <p:nvPr>
            <p:ph idx="1"/>
          </p:nvPr>
        </p:nvSpPr>
        <p:spPr/>
        <p:txBody>
          <a:bodyPr/>
          <a:lstStyle/>
          <a:p>
            <a:r>
              <a:rPr lang="en-US" dirty="0" smtClean="0"/>
              <a:t>The evidence</a:t>
            </a:r>
          </a:p>
          <a:p>
            <a:pPr lvl="1"/>
            <a:r>
              <a:rPr lang="en-US" dirty="0" smtClean="0"/>
              <a:t>Reading Recovery was found to have positive effects on alphabetics and general reading achievement and potentially positive effects on fluency and comprehension</a:t>
            </a:r>
          </a:p>
          <a:p>
            <a:pPr lvl="1"/>
            <a:r>
              <a:rPr lang="en-US" dirty="0" smtClean="0"/>
              <a:t>Some New Zealand Schools have found this programme too expensive to sustain</a:t>
            </a: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Reciprocal Teaching</a:t>
            </a:r>
            <a:endParaRPr lang="en-US" dirty="0"/>
          </a:p>
        </p:txBody>
      </p:sp>
      <p:sp>
        <p:nvSpPr>
          <p:cNvPr id="3" name="Content Placeholder 2"/>
          <p:cNvSpPr>
            <a:spLocks noGrp="1"/>
          </p:cNvSpPr>
          <p:nvPr>
            <p:ph idx="1"/>
          </p:nvPr>
        </p:nvSpPr>
        <p:spPr/>
        <p:txBody>
          <a:bodyPr>
            <a:normAutofit lnSpcReduction="10000"/>
          </a:bodyPr>
          <a:lstStyle/>
          <a:p>
            <a:r>
              <a:rPr lang="en-US" dirty="0" smtClean="0"/>
              <a:t>The programme</a:t>
            </a:r>
          </a:p>
          <a:p>
            <a:pPr lvl="1"/>
            <a:r>
              <a:rPr lang="en-US" i="1" dirty="0" smtClean="0"/>
              <a:t>Reciprocal teaching </a:t>
            </a:r>
            <a:r>
              <a:rPr lang="en-US" dirty="0" smtClean="0"/>
              <a:t>is an interactive instructional practice that aims to improve students’ reading comprehension by teaching strategies to obtain meaning from a text. </a:t>
            </a:r>
          </a:p>
          <a:p>
            <a:pPr lvl="1"/>
            <a:r>
              <a:rPr lang="en-US" dirty="0" smtClean="0"/>
              <a:t>The teacher and students take turns leading a dialogue regarding segments of the text.</a:t>
            </a:r>
          </a:p>
          <a:p>
            <a:pPr lvl="1"/>
            <a:r>
              <a:rPr lang="en-US" dirty="0" smtClean="0"/>
              <a:t>Students </a:t>
            </a:r>
            <a:r>
              <a:rPr lang="en-US" dirty="0" smtClean="0"/>
              <a:t>discuss with their teacher how to apply four comprehension strategies—generating questions, </a:t>
            </a:r>
            <a:r>
              <a:rPr lang="en-US" dirty="0" err="1" smtClean="0"/>
              <a:t>summarising</a:t>
            </a:r>
            <a:r>
              <a:rPr lang="en-US" dirty="0" smtClean="0"/>
              <a:t>, clarifying, and predicting—to passages of text. </a:t>
            </a: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Reciprocal Teaching</a:t>
            </a:r>
            <a:endParaRPr lang="en-US" dirty="0"/>
          </a:p>
        </p:txBody>
      </p:sp>
      <p:sp>
        <p:nvSpPr>
          <p:cNvPr id="3" name="Content Placeholder 2"/>
          <p:cNvSpPr>
            <a:spLocks noGrp="1"/>
          </p:cNvSpPr>
          <p:nvPr>
            <p:ph idx="1"/>
          </p:nvPr>
        </p:nvSpPr>
        <p:spPr/>
        <p:txBody>
          <a:bodyPr>
            <a:normAutofit fontScale="92500"/>
          </a:bodyPr>
          <a:lstStyle/>
          <a:p>
            <a:r>
              <a:rPr lang="en-US" dirty="0" smtClean="0"/>
              <a:t>The evidence</a:t>
            </a:r>
          </a:p>
          <a:p>
            <a:pPr lvl="1"/>
            <a:r>
              <a:rPr lang="en-US" dirty="0" smtClean="0"/>
              <a:t>The What Works Clearing house found that Reciprocal teaching was found to have mixed effects on comprehension for adolescent learners</a:t>
            </a:r>
          </a:p>
          <a:p>
            <a:pPr lvl="1"/>
            <a:r>
              <a:rPr lang="en-US" dirty="0" smtClean="0"/>
              <a:t>My own </a:t>
            </a:r>
            <a:r>
              <a:rPr lang="en-US" dirty="0" smtClean="0"/>
              <a:t>research </a:t>
            </a:r>
            <a:r>
              <a:rPr lang="en-US" dirty="0" smtClean="0"/>
              <a:t>with Julia Westera (now dated) </a:t>
            </a:r>
            <a:r>
              <a:rPr lang="en-US" dirty="0" smtClean="0"/>
              <a:t>demonstrated </a:t>
            </a:r>
            <a:r>
              <a:rPr lang="en-US" dirty="0" smtClean="0"/>
              <a:t>that when an adult was in a leadership role the strategy was very effective</a:t>
            </a:r>
          </a:p>
          <a:p>
            <a:pPr lvl="1"/>
            <a:r>
              <a:rPr lang="en-US" dirty="0" smtClean="0"/>
              <a:t>Research indicates that if </a:t>
            </a:r>
            <a:r>
              <a:rPr lang="en-US" dirty="0" smtClean="0"/>
              <a:t>an </a:t>
            </a:r>
            <a:r>
              <a:rPr lang="en-US" dirty="0" smtClean="0"/>
              <a:t>adult is not directly supervising the group the programme is less effective</a:t>
            </a:r>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Steps to Literacy</a:t>
            </a:r>
            <a:endParaRPr lang="en-US" dirty="0"/>
          </a:p>
        </p:txBody>
      </p:sp>
      <p:sp>
        <p:nvSpPr>
          <p:cNvPr id="3" name="Content Placeholder 2"/>
          <p:cNvSpPr>
            <a:spLocks noGrp="1"/>
          </p:cNvSpPr>
          <p:nvPr>
            <p:ph idx="1"/>
          </p:nvPr>
        </p:nvSpPr>
        <p:spPr/>
        <p:txBody>
          <a:bodyPr>
            <a:normAutofit/>
          </a:bodyPr>
          <a:lstStyle/>
          <a:p>
            <a:r>
              <a:rPr lang="en-US" dirty="0" smtClean="0"/>
              <a:t>The programme</a:t>
            </a:r>
          </a:p>
          <a:p>
            <a:pPr lvl="1"/>
            <a:r>
              <a:rPr lang="en-US" i="1" dirty="0" smtClean="0"/>
              <a:t>Steps</a:t>
            </a:r>
            <a:r>
              <a:rPr lang="en-US" dirty="0" smtClean="0"/>
              <a:t> is a literacy software programme which </a:t>
            </a:r>
            <a:r>
              <a:rPr lang="en-US" dirty="0" smtClean="0"/>
              <a:t>reportedly can </a:t>
            </a:r>
            <a:r>
              <a:rPr lang="en-US" dirty="0" smtClean="0"/>
              <a:t>be customised for any learner or school. It is </a:t>
            </a:r>
            <a:r>
              <a:rPr lang="en-US" dirty="0" smtClean="0"/>
              <a:t>said to be suitable </a:t>
            </a:r>
            <a:r>
              <a:rPr lang="en-US" dirty="0" smtClean="0"/>
              <a:t>for learners from 5 to adult and is designed to support the NZ curriculum.</a:t>
            </a:r>
          </a:p>
          <a:p>
            <a:pPr lvl="1"/>
            <a:r>
              <a:rPr lang="en-US" dirty="0" smtClean="0"/>
              <a:t>It is designed to cater for learners with difficulties, such as dyslexia or dyspraxia, but it is equally effective with any learner who needs a boost to their literacy skills. </a:t>
            </a:r>
          </a:p>
          <a:p>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Steps to Literacy</a:t>
            </a:r>
            <a:endParaRPr lang="en-US" dirty="0"/>
          </a:p>
        </p:txBody>
      </p:sp>
      <p:sp>
        <p:nvSpPr>
          <p:cNvPr id="3" name="Content Placeholder 2"/>
          <p:cNvSpPr>
            <a:spLocks noGrp="1"/>
          </p:cNvSpPr>
          <p:nvPr>
            <p:ph idx="1"/>
          </p:nvPr>
        </p:nvSpPr>
        <p:spPr/>
        <p:txBody>
          <a:bodyPr/>
          <a:lstStyle/>
          <a:p>
            <a:r>
              <a:rPr lang="en-US" dirty="0" smtClean="0"/>
              <a:t>The evidence</a:t>
            </a:r>
          </a:p>
          <a:p>
            <a:pPr lvl="1"/>
            <a:r>
              <a:rPr lang="en-US" dirty="0"/>
              <a:t> </a:t>
            </a:r>
            <a:r>
              <a:rPr lang="en-US" dirty="0" smtClean="0"/>
              <a:t>There is ample anecdotal evidence on the website that the programme has been effective in a number of schools</a:t>
            </a:r>
          </a:p>
          <a:p>
            <a:pPr lvl="1"/>
            <a:r>
              <a:rPr lang="en-US" dirty="0" smtClean="0"/>
              <a:t>It has not been evaluated by the What Works Clearing House and as far as I know there are not yet any published papers proving the efficacy of the </a:t>
            </a:r>
            <a:r>
              <a:rPr lang="en-US" dirty="0" smtClean="0"/>
              <a:t>programme</a:t>
            </a:r>
          </a:p>
          <a:p>
            <a:pPr lvl="1"/>
            <a:r>
              <a:rPr lang="en-US" dirty="0" smtClean="0"/>
              <a:t>I have personally used an earlier version of the workbooks with success</a:t>
            </a:r>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Successmaker</a:t>
            </a:r>
            <a:endParaRPr lang="en-US" dirty="0"/>
          </a:p>
        </p:txBody>
      </p:sp>
      <p:sp>
        <p:nvSpPr>
          <p:cNvPr id="3" name="Content Placeholder 2"/>
          <p:cNvSpPr>
            <a:spLocks noGrp="1"/>
          </p:cNvSpPr>
          <p:nvPr>
            <p:ph idx="1"/>
          </p:nvPr>
        </p:nvSpPr>
        <p:spPr/>
        <p:txBody>
          <a:bodyPr>
            <a:normAutofit/>
          </a:bodyPr>
          <a:lstStyle/>
          <a:p>
            <a:r>
              <a:rPr lang="en-US" dirty="0" smtClean="0"/>
              <a:t>The programme</a:t>
            </a:r>
          </a:p>
          <a:p>
            <a:pPr lvl="1"/>
            <a:r>
              <a:rPr lang="en-US" dirty="0" smtClean="0"/>
              <a:t>The </a:t>
            </a:r>
            <a:r>
              <a:rPr lang="en-US" i="1" dirty="0" smtClean="0"/>
              <a:t>SuccessMaker</a:t>
            </a:r>
            <a:r>
              <a:rPr lang="en-US" dirty="0" smtClean="0"/>
              <a:t> programme is a set of computer-based courses used to supplement regular classroom reading instruction in grades K–8. </a:t>
            </a:r>
          </a:p>
          <a:p>
            <a:pPr lvl="1"/>
            <a:r>
              <a:rPr lang="en-US" dirty="0" smtClean="0"/>
              <a:t>Using adaptive lessons tailored to a student’s reading level, SuccessMaker aims to improve understanding in areas such as phonological awareness, phonics, fluency, vocabulary, comprehension, and concepts of print. </a:t>
            </a:r>
            <a:endParaRPr lang="en-US" i="1"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Successmaker</a:t>
            </a:r>
            <a:endParaRPr lang="en-US" dirty="0"/>
          </a:p>
        </p:txBody>
      </p:sp>
      <p:sp>
        <p:nvSpPr>
          <p:cNvPr id="3" name="Content Placeholder 2"/>
          <p:cNvSpPr>
            <a:spLocks noGrp="1"/>
          </p:cNvSpPr>
          <p:nvPr>
            <p:ph idx="1"/>
          </p:nvPr>
        </p:nvSpPr>
        <p:spPr/>
        <p:txBody>
          <a:bodyPr/>
          <a:lstStyle/>
          <a:p>
            <a:r>
              <a:rPr lang="en-US" i="1" dirty="0" smtClean="0"/>
              <a:t>The evidence</a:t>
            </a:r>
          </a:p>
          <a:p>
            <a:pPr lvl="1"/>
            <a:r>
              <a:rPr lang="en-US" dirty="0" smtClean="0"/>
              <a:t>SuccessMaker was found to have no discernible effects on alphabetics and reading fluency, and potentially positive effects on comprehension and general literacy achievement. </a:t>
            </a:r>
            <a:endParaRPr lang="en-US" dirty="0" smtClean="0"/>
          </a:p>
          <a:p>
            <a:pPr lvl="1"/>
            <a:r>
              <a:rPr lang="en-US" dirty="0" err="1" smtClean="0"/>
              <a:t>SuccessMaker</a:t>
            </a:r>
            <a:r>
              <a:rPr lang="en-US" dirty="0" smtClean="0"/>
              <a:t> appears to be more successful for adolescent learners</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Background to the current situation</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Since the MoE recognised dyslexia as a learning difficulty there has been an explosion in services offered to support children with ‘specific learning disabilities’</a:t>
            </a:r>
          </a:p>
          <a:p>
            <a:r>
              <a:rPr lang="en-US" dirty="0" smtClean="0"/>
              <a:t>Other than the publication of a booklet for schools the MoE does not appear to have provided any tangible support for schools in meeting the needs of otherwise able students who struggle with learning in literacy and often other areas</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91680" y="332656"/>
            <a:ext cx="6912768" cy="1143000"/>
          </a:xfrm>
        </p:spPr>
        <p:txBody>
          <a:bodyPr>
            <a:normAutofit fontScale="90000"/>
          </a:bodyPr>
          <a:lstStyle/>
          <a:p>
            <a:pPr lvl="1" algn="l"/>
            <a:r>
              <a:rPr lang="en-US" dirty="0" smtClean="0"/>
              <a:t/>
            </a:r>
            <a:br>
              <a:rPr lang="en-US" dirty="0" smtClean="0"/>
            </a:br>
            <a:r>
              <a:rPr lang="en-US" sz="4400" dirty="0" err="1" smtClean="0">
                <a:latin typeface="+mj-lt"/>
              </a:rPr>
              <a:t>Cellfield</a:t>
            </a:r>
            <a:r>
              <a:rPr lang="en-US" sz="4400" dirty="0" smtClean="0">
                <a:latin typeface="+mj-lt"/>
              </a:rPr>
              <a:t> </a:t>
            </a: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endParaRPr lang="en-US" dirty="0"/>
          </a:p>
        </p:txBody>
      </p:sp>
      <p:sp>
        <p:nvSpPr>
          <p:cNvPr id="3" name="Content Placeholder 2"/>
          <p:cNvSpPr>
            <a:spLocks noGrp="1"/>
          </p:cNvSpPr>
          <p:nvPr>
            <p:ph idx="1"/>
          </p:nvPr>
        </p:nvSpPr>
        <p:spPr/>
        <p:txBody>
          <a:bodyPr>
            <a:normAutofit lnSpcReduction="10000"/>
          </a:bodyPr>
          <a:lstStyle/>
          <a:p>
            <a:r>
              <a:rPr lang="en-US" dirty="0" smtClean="0"/>
              <a:t>The programme</a:t>
            </a:r>
          </a:p>
          <a:p>
            <a:pPr lvl="1"/>
            <a:r>
              <a:rPr lang="en-US" dirty="0" smtClean="0"/>
              <a:t>The website reports that ‘</a:t>
            </a:r>
            <a:r>
              <a:rPr lang="en-US" i="1" dirty="0" err="1" smtClean="0"/>
              <a:t>Cellfield</a:t>
            </a:r>
            <a:r>
              <a:rPr lang="en-US" dirty="0" smtClean="0"/>
              <a:t> </a:t>
            </a:r>
            <a:r>
              <a:rPr lang="en-US" dirty="0" smtClean="0"/>
              <a:t>uses brain imaging, brain plasticity and computer science to do what others can't - rewire the brain in just two </a:t>
            </a:r>
            <a:r>
              <a:rPr lang="en-US" dirty="0" smtClean="0"/>
              <a:t>week’s</a:t>
            </a:r>
            <a:r>
              <a:rPr lang="en-US" dirty="0" smtClean="0"/>
              <a:t>.</a:t>
            </a:r>
          </a:p>
          <a:p>
            <a:pPr lvl="1"/>
            <a:r>
              <a:rPr lang="en-US" dirty="0" smtClean="0"/>
              <a:t>Cellfield simultaneously targets:</a:t>
            </a:r>
          </a:p>
          <a:p>
            <a:pPr lvl="2"/>
            <a:r>
              <a:rPr lang="en-US" dirty="0" smtClean="0"/>
              <a:t>Phonological awareness</a:t>
            </a:r>
          </a:p>
          <a:p>
            <a:pPr lvl="2"/>
            <a:r>
              <a:rPr lang="en-US" dirty="0" smtClean="0"/>
              <a:t>Comprehension</a:t>
            </a:r>
          </a:p>
          <a:p>
            <a:pPr lvl="2"/>
            <a:r>
              <a:rPr lang="en-US" dirty="0" smtClean="0"/>
              <a:t>Spelling </a:t>
            </a:r>
          </a:p>
          <a:p>
            <a:pPr lvl="2"/>
            <a:r>
              <a:rPr lang="en-US" dirty="0" smtClean="0"/>
              <a:t>Working memory</a:t>
            </a:r>
          </a:p>
          <a:p>
            <a:pPr lvl="2"/>
            <a:r>
              <a:rPr lang="en-US" dirty="0" smtClean="0"/>
              <a:t>Attention</a:t>
            </a:r>
          </a:p>
          <a:p>
            <a:pPr lvl="1"/>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Cellfield	</a:t>
            </a:r>
            <a:endParaRPr lang="en-US" dirty="0"/>
          </a:p>
        </p:txBody>
      </p:sp>
      <p:sp>
        <p:nvSpPr>
          <p:cNvPr id="3" name="Content Placeholder 2"/>
          <p:cNvSpPr>
            <a:spLocks noGrp="1"/>
          </p:cNvSpPr>
          <p:nvPr>
            <p:ph idx="1"/>
          </p:nvPr>
        </p:nvSpPr>
        <p:spPr/>
        <p:txBody>
          <a:bodyPr/>
          <a:lstStyle/>
          <a:p>
            <a:r>
              <a:rPr lang="en-US" dirty="0" smtClean="0"/>
              <a:t>The evidence</a:t>
            </a:r>
          </a:p>
          <a:p>
            <a:pPr lvl="1"/>
            <a:r>
              <a:rPr lang="en-US" dirty="0" smtClean="0"/>
              <a:t>One article published in Australian Journal of Learning Disabilities co written by the developer of the </a:t>
            </a:r>
            <a:r>
              <a:rPr lang="en-US" dirty="0" smtClean="0"/>
              <a:t>programme</a:t>
            </a:r>
          </a:p>
          <a:p>
            <a:pPr lvl="1"/>
            <a:r>
              <a:rPr lang="en-US" dirty="0" smtClean="0"/>
              <a:t>As with Fast </a:t>
            </a:r>
            <a:r>
              <a:rPr lang="en-US" dirty="0" err="1" smtClean="0"/>
              <a:t>ForWord</a:t>
            </a:r>
            <a:r>
              <a:rPr lang="en-US" dirty="0" smtClean="0"/>
              <a:t> the programme is costly</a:t>
            </a:r>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Danks Davis</a:t>
            </a:r>
            <a:endParaRPr lang="en-US" dirty="0"/>
          </a:p>
        </p:txBody>
      </p:sp>
      <p:sp>
        <p:nvSpPr>
          <p:cNvPr id="3" name="Content Placeholder 2"/>
          <p:cNvSpPr>
            <a:spLocks noGrp="1"/>
          </p:cNvSpPr>
          <p:nvPr>
            <p:ph idx="1"/>
          </p:nvPr>
        </p:nvSpPr>
        <p:spPr/>
        <p:txBody>
          <a:bodyPr>
            <a:normAutofit fontScale="92500"/>
          </a:bodyPr>
          <a:lstStyle/>
          <a:p>
            <a:r>
              <a:rPr lang="en-US" dirty="0" smtClean="0"/>
              <a:t>The programme</a:t>
            </a:r>
          </a:p>
          <a:p>
            <a:pPr lvl="1"/>
            <a:r>
              <a:rPr lang="en-US" dirty="0" err="1" smtClean="0"/>
              <a:t>Zannie</a:t>
            </a:r>
            <a:r>
              <a:rPr lang="en-US" dirty="0" smtClean="0"/>
              <a:t> Davis the developer of the programme reported that ‘being dyslexic myself, I know from a life time of experience and from  the success of my method that dyslexics are very visual learners with  auditory blocks’.</a:t>
            </a:r>
            <a:endParaRPr lang="en-US" dirty="0"/>
          </a:p>
          <a:p>
            <a:pPr lvl="1"/>
            <a:r>
              <a:rPr lang="en-US" dirty="0" smtClean="0"/>
              <a:t>The method targets the auditory processing, </a:t>
            </a:r>
          </a:p>
          <a:p>
            <a:pPr lvl="1"/>
            <a:r>
              <a:rPr lang="en-US" dirty="0" smtClean="0"/>
              <a:t>Once the auditory blocks clear, the method then strengthens the already strong visual skills</a:t>
            </a:r>
            <a:br>
              <a:rPr lang="en-US" dirty="0" smtClean="0"/>
            </a:br>
            <a:r>
              <a:rPr lang="en-US" dirty="0" smtClean="0"/>
              <a:t/>
            </a:r>
            <a:br>
              <a:rPr lang="en-US" dirty="0" smtClean="0"/>
            </a:br>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Danks Davis</a:t>
            </a:r>
            <a:endParaRPr lang="en-US" dirty="0"/>
          </a:p>
        </p:txBody>
      </p:sp>
      <p:sp>
        <p:nvSpPr>
          <p:cNvPr id="3" name="Content Placeholder 2"/>
          <p:cNvSpPr>
            <a:spLocks noGrp="1"/>
          </p:cNvSpPr>
          <p:nvPr>
            <p:ph idx="1"/>
          </p:nvPr>
        </p:nvSpPr>
        <p:spPr/>
        <p:txBody>
          <a:bodyPr>
            <a:normAutofit/>
          </a:bodyPr>
          <a:lstStyle/>
          <a:p>
            <a:r>
              <a:rPr lang="en-US" dirty="0" smtClean="0"/>
              <a:t>Evidence</a:t>
            </a:r>
          </a:p>
          <a:p>
            <a:pPr lvl="1"/>
            <a:r>
              <a:rPr lang="en-US" dirty="0" smtClean="0"/>
              <a:t>The evidence of the success of the method is shown by the academic  difference of students from their 'IQ' test in their original assessments to their second 'IQ' test done two years later</a:t>
            </a:r>
          </a:p>
          <a:p>
            <a:pPr lvl="1"/>
            <a:r>
              <a:rPr lang="en-US" dirty="0" smtClean="0"/>
              <a:t>Improvements are reported to be not only in the academic side, also in the areas of  self esteem, confidence, students’ attitude to work and overall academic achievements</a:t>
            </a:r>
            <a:endParaRPr 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Davis</a:t>
            </a:r>
            <a:endParaRPr lang="en-US" dirty="0"/>
          </a:p>
        </p:txBody>
      </p:sp>
      <p:sp>
        <p:nvSpPr>
          <p:cNvPr id="3" name="Content Placeholder 2"/>
          <p:cNvSpPr>
            <a:spLocks noGrp="1"/>
          </p:cNvSpPr>
          <p:nvPr>
            <p:ph idx="1"/>
          </p:nvPr>
        </p:nvSpPr>
        <p:spPr/>
        <p:txBody>
          <a:bodyPr>
            <a:normAutofit/>
          </a:bodyPr>
          <a:lstStyle/>
          <a:p>
            <a:r>
              <a:rPr lang="en-US" dirty="0" smtClean="0"/>
              <a:t>The programmes</a:t>
            </a:r>
          </a:p>
          <a:p>
            <a:pPr lvl="1"/>
            <a:r>
              <a:rPr lang="en-US" i="1" dirty="0" smtClean="0"/>
              <a:t>Davis Dyslexia Correction</a:t>
            </a:r>
            <a:r>
              <a:rPr lang="en-US" dirty="0" smtClean="0"/>
              <a:t> Facilitators offer individual correction programmes for Dyslexia, Dyspraxia, ADD/ADHD, Maths, and Handwriting.</a:t>
            </a:r>
          </a:p>
          <a:p>
            <a:pPr lvl="1"/>
            <a:r>
              <a:rPr lang="en-US" dirty="0" smtClean="0"/>
              <a:t>A range of programmes are offered including:</a:t>
            </a:r>
          </a:p>
          <a:p>
            <a:pPr lvl="2"/>
            <a:r>
              <a:rPr lang="en-US" dirty="0" smtClean="0"/>
              <a:t>Davis Reading Programme for Young Learners</a:t>
            </a:r>
          </a:p>
          <a:p>
            <a:pPr lvl="2"/>
            <a:r>
              <a:rPr lang="en-US" dirty="0" smtClean="0"/>
              <a:t>Davis Attention Mastery Programme</a:t>
            </a:r>
          </a:p>
          <a:p>
            <a:pPr lvl="2"/>
            <a:r>
              <a:rPr lang="en-US" dirty="0" smtClean="0"/>
              <a:t>Davis Maths Mastery Programme</a:t>
            </a:r>
          </a:p>
          <a:p>
            <a:pPr lvl="2"/>
            <a:r>
              <a:rPr lang="en-US" dirty="0" smtClean="0"/>
              <a:t>Davis Dyslexia Correction Programme</a:t>
            </a:r>
          </a:p>
          <a:p>
            <a:pPr lvl="1"/>
            <a:endParaRPr 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Davis</a:t>
            </a:r>
            <a:endParaRPr lang="en-US" dirty="0"/>
          </a:p>
        </p:txBody>
      </p:sp>
      <p:sp>
        <p:nvSpPr>
          <p:cNvPr id="3" name="Content Placeholder 2"/>
          <p:cNvSpPr>
            <a:spLocks noGrp="1"/>
          </p:cNvSpPr>
          <p:nvPr>
            <p:ph idx="1"/>
          </p:nvPr>
        </p:nvSpPr>
        <p:spPr/>
        <p:txBody>
          <a:bodyPr/>
          <a:lstStyle/>
          <a:p>
            <a:r>
              <a:rPr lang="en-US" dirty="0" smtClean="0"/>
              <a:t>The evidence</a:t>
            </a:r>
          </a:p>
          <a:p>
            <a:pPr lvl="1"/>
            <a:r>
              <a:rPr lang="en-US" dirty="0" smtClean="0"/>
              <a:t>The website suggests that the programme has a 97% success rate</a:t>
            </a:r>
            <a:endParaRPr lang="en-US"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Developmental Optometry</a:t>
            </a:r>
            <a:endParaRPr lang="en-US" dirty="0"/>
          </a:p>
        </p:txBody>
      </p:sp>
      <p:sp>
        <p:nvSpPr>
          <p:cNvPr id="3" name="Content Placeholder 2"/>
          <p:cNvSpPr>
            <a:spLocks noGrp="1"/>
          </p:cNvSpPr>
          <p:nvPr>
            <p:ph idx="1"/>
          </p:nvPr>
        </p:nvSpPr>
        <p:spPr/>
        <p:txBody>
          <a:bodyPr/>
          <a:lstStyle/>
          <a:p>
            <a:r>
              <a:rPr lang="en-US" dirty="0" smtClean="0"/>
              <a:t>Developmental or behavioural optometry is essentially difficulty using vision effectively</a:t>
            </a:r>
          </a:p>
          <a:p>
            <a:r>
              <a:rPr lang="en-US" dirty="0" smtClean="0"/>
              <a:t>It addresses:</a:t>
            </a:r>
          </a:p>
          <a:p>
            <a:pPr lvl="2"/>
            <a:r>
              <a:rPr lang="en-US" dirty="0" smtClean="0"/>
              <a:t>Lazy eyes</a:t>
            </a:r>
          </a:p>
          <a:p>
            <a:pPr lvl="2"/>
            <a:r>
              <a:rPr lang="en-US" dirty="0" smtClean="0"/>
              <a:t>Poor eye teaming</a:t>
            </a:r>
          </a:p>
          <a:p>
            <a:pPr lvl="2"/>
            <a:r>
              <a:rPr lang="en-US" dirty="0" smtClean="0"/>
              <a:t>Tracking</a:t>
            </a:r>
          </a:p>
          <a:p>
            <a:pPr lvl="2"/>
            <a:r>
              <a:rPr lang="en-US" dirty="0" smtClean="0"/>
              <a:t>Visual motor integration problems</a:t>
            </a:r>
          </a:p>
          <a:p>
            <a:pPr lvl="2"/>
            <a:r>
              <a:rPr lang="en-US" dirty="0" smtClean="0"/>
              <a:t>Visual perceptual disorders</a:t>
            </a:r>
            <a:endParaRPr lang="en-US"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Developmental Optometry</a:t>
            </a:r>
            <a:endParaRPr lang="en-US" dirty="0"/>
          </a:p>
        </p:txBody>
      </p:sp>
      <p:sp>
        <p:nvSpPr>
          <p:cNvPr id="3" name="Content Placeholder 2"/>
          <p:cNvSpPr>
            <a:spLocks noGrp="1"/>
          </p:cNvSpPr>
          <p:nvPr>
            <p:ph idx="1"/>
          </p:nvPr>
        </p:nvSpPr>
        <p:spPr/>
        <p:txBody>
          <a:bodyPr/>
          <a:lstStyle/>
          <a:p>
            <a:r>
              <a:rPr lang="en-US" dirty="0" smtClean="0"/>
              <a:t>Vision therapy in general is considered controversial in mainstream medicine</a:t>
            </a:r>
          </a:p>
          <a:p>
            <a:r>
              <a:rPr lang="en-US" dirty="0" smtClean="0"/>
              <a:t>There is a paucity of academic literature </a:t>
            </a:r>
            <a:r>
              <a:rPr lang="en-US" smtClean="0"/>
              <a:t>supporting its </a:t>
            </a:r>
            <a:r>
              <a:rPr lang="en-US" dirty="0" smtClean="0"/>
              <a:t>effectiveness,</a:t>
            </a:r>
          </a:p>
          <a:p>
            <a:r>
              <a:rPr lang="en-US" dirty="0" smtClean="0"/>
              <a:t>There is plenty of anecdotal evidence in schools that children benefit from intervention</a:t>
            </a:r>
            <a:endParaRPr lang="en-US"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Dore</a:t>
            </a:r>
            <a:endParaRPr lang="en-US" dirty="0"/>
          </a:p>
        </p:txBody>
      </p:sp>
      <p:sp>
        <p:nvSpPr>
          <p:cNvPr id="3" name="Content Placeholder 2"/>
          <p:cNvSpPr>
            <a:spLocks noGrp="1"/>
          </p:cNvSpPr>
          <p:nvPr>
            <p:ph idx="1"/>
          </p:nvPr>
        </p:nvSpPr>
        <p:spPr/>
        <p:txBody>
          <a:bodyPr>
            <a:normAutofit/>
          </a:bodyPr>
          <a:lstStyle/>
          <a:p>
            <a:r>
              <a:rPr lang="en-US" dirty="0" smtClean="0"/>
              <a:t>The programme</a:t>
            </a:r>
          </a:p>
          <a:p>
            <a:pPr lvl="1"/>
            <a:r>
              <a:rPr lang="en-US" dirty="0" smtClean="0"/>
              <a:t>The </a:t>
            </a:r>
            <a:r>
              <a:rPr lang="en-US" i="1" dirty="0" smtClean="0"/>
              <a:t>Dore</a:t>
            </a:r>
            <a:r>
              <a:rPr lang="en-US" dirty="0" smtClean="0"/>
              <a:t> programme is reported to be a unique, drug-free practical programme of physical exercise that will improve the ability to learn, as well as concentration, coordination and social skills.</a:t>
            </a:r>
          </a:p>
          <a:p>
            <a:pPr lvl="1"/>
            <a:r>
              <a:rPr lang="en-US" dirty="0" smtClean="0"/>
              <a:t>The programme is provided by </a:t>
            </a:r>
            <a:r>
              <a:rPr lang="en-US" dirty="0" err="1" smtClean="0"/>
              <a:t>Denzor</a:t>
            </a:r>
            <a:r>
              <a:rPr lang="en-US" dirty="0" smtClean="0"/>
              <a:t> Ltd who acquired the assets and the rights to operate the Dore Programme from the UK </a:t>
            </a:r>
            <a:r>
              <a:rPr lang="en-US" dirty="0" err="1" smtClean="0"/>
              <a:t>licence</a:t>
            </a:r>
            <a:r>
              <a:rPr lang="en-US" dirty="0" smtClean="0"/>
              <a:t> holder in October 2009</a:t>
            </a:r>
            <a:endParaRPr lang="en-US"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Dore</a:t>
            </a:r>
            <a:endParaRPr lang="en-US" dirty="0"/>
          </a:p>
        </p:txBody>
      </p:sp>
      <p:sp>
        <p:nvSpPr>
          <p:cNvPr id="3" name="Content Placeholder 2"/>
          <p:cNvSpPr>
            <a:spLocks noGrp="1"/>
          </p:cNvSpPr>
          <p:nvPr>
            <p:ph idx="1"/>
          </p:nvPr>
        </p:nvSpPr>
        <p:spPr/>
        <p:txBody>
          <a:bodyPr/>
          <a:lstStyle/>
          <a:p>
            <a:r>
              <a:rPr lang="en-US" dirty="0" smtClean="0"/>
              <a:t>The evidence</a:t>
            </a:r>
          </a:p>
          <a:p>
            <a:pPr lvl="1"/>
            <a:r>
              <a:rPr lang="en-US" dirty="0" smtClean="0"/>
              <a:t>The programme has been widely criticised due to the fact that it is expensive and that there is a lack of rigorous scientific study</a:t>
            </a:r>
          </a:p>
          <a:p>
            <a:pPr lvl="1"/>
            <a:r>
              <a:rPr lang="en-US" dirty="0" smtClean="0"/>
              <a:t>There are additional issues in terms of the compliance needed for the child to engage in exercises</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Background to the current situation (2)</a:t>
            </a:r>
            <a:endParaRPr lang="en-US" dirty="0"/>
          </a:p>
        </p:txBody>
      </p:sp>
      <p:sp>
        <p:nvSpPr>
          <p:cNvPr id="3" name="Content Placeholder 2"/>
          <p:cNvSpPr>
            <a:spLocks noGrp="1"/>
          </p:cNvSpPr>
          <p:nvPr>
            <p:ph idx="1"/>
          </p:nvPr>
        </p:nvSpPr>
        <p:spPr/>
        <p:txBody>
          <a:bodyPr/>
          <a:lstStyle/>
          <a:p>
            <a:r>
              <a:rPr lang="en-US" dirty="0" smtClean="0"/>
              <a:t>Previous to the MoE ‘s recognition of dyslexia the primary provider was SPELD, with schools essentially not making specific interventions to support students who learned differently to their peers</a:t>
            </a:r>
          </a:p>
          <a:p>
            <a:r>
              <a:rPr lang="en-US" dirty="0" smtClean="0"/>
              <a:t>Now that MoE recognises dyslexia there are expectations from parents that schools will do things differently</a:t>
            </a:r>
          </a:p>
          <a:p>
            <a:endParaRPr lang="en-US"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Irlen</a:t>
            </a:r>
            <a:endParaRPr lang="en-US" dirty="0"/>
          </a:p>
        </p:txBody>
      </p:sp>
      <p:sp>
        <p:nvSpPr>
          <p:cNvPr id="3" name="Content Placeholder 2"/>
          <p:cNvSpPr>
            <a:spLocks noGrp="1"/>
          </p:cNvSpPr>
          <p:nvPr>
            <p:ph idx="1"/>
          </p:nvPr>
        </p:nvSpPr>
        <p:spPr/>
        <p:txBody>
          <a:bodyPr>
            <a:normAutofit/>
          </a:bodyPr>
          <a:lstStyle/>
          <a:p>
            <a:r>
              <a:rPr lang="en-US" dirty="0" smtClean="0"/>
              <a:t>The intervention</a:t>
            </a:r>
          </a:p>
          <a:p>
            <a:pPr lvl="1"/>
            <a:r>
              <a:rPr lang="en-US" dirty="0" smtClean="0"/>
              <a:t>People with </a:t>
            </a:r>
            <a:r>
              <a:rPr lang="en-US" i="1" dirty="0" smtClean="0"/>
              <a:t>Irlen</a:t>
            </a:r>
            <a:r>
              <a:rPr lang="en-US" dirty="0" smtClean="0"/>
              <a:t> syndrome (scotopic sensitivity syndrome) cannot read comfortably. The words are not clear and easy to see. They may blur, move or change. There is no typical Irlen syndrome profile. </a:t>
            </a:r>
          </a:p>
          <a:p>
            <a:pPr lvl="2"/>
            <a:r>
              <a:rPr lang="en-US" dirty="0" smtClean="0"/>
              <a:t>Light sensitivity, Contrast, Print, Span, Concentration, Depth</a:t>
            </a:r>
            <a:r>
              <a:rPr lang="en-US" b="1" dirty="0" smtClean="0"/>
              <a:t/>
            </a:r>
            <a:br>
              <a:rPr lang="en-US" b="1" dirty="0" smtClean="0"/>
            </a:br>
            <a:endParaRPr lang="en-US" dirty="0" smtClean="0"/>
          </a:p>
          <a:p>
            <a:pPr lvl="1"/>
            <a:endParaRPr lang="en-US"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Irlen</a:t>
            </a:r>
            <a:endParaRPr lang="en-US" dirty="0"/>
          </a:p>
        </p:txBody>
      </p:sp>
      <p:sp>
        <p:nvSpPr>
          <p:cNvPr id="3" name="Content Placeholder 2"/>
          <p:cNvSpPr>
            <a:spLocks noGrp="1"/>
          </p:cNvSpPr>
          <p:nvPr>
            <p:ph idx="1"/>
          </p:nvPr>
        </p:nvSpPr>
        <p:spPr/>
        <p:txBody>
          <a:bodyPr>
            <a:normAutofit lnSpcReduction="10000"/>
          </a:bodyPr>
          <a:lstStyle/>
          <a:p>
            <a:pPr marL="342900" lvl="1" indent="-342900">
              <a:buFont typeface="Arial" pitchFamily="34" charset="0"/>
              <a:buChar char="•"/>
            </a:pPr>
            <a:r>
              <a:rPr lang="en-US" dirty="0" smtClean="0"/>
              <a:t>The evidence</a:t>
            </a:r>
          </a:p>
          <a:p>
            <a:pPr marL="496062" lvl="1" indent="-342900"/>
            <a:r>
              <a:rPr lang="en-US" sz="2400" dirty="0" smtClean="0"/>
              <a:t>WWC stated in July 2007 that there were no studies meeting evidence </a:t>
            </a:r>
            <a:r>
              <a:rPr lang="en-US" sz="2400" dirty="0" smtClean="0"/>
              <a:t>standards</a:t>
            </a:r>
          </a:p>
          <a:p>
            <a:pPr marL="496062" lvl="1" indent="-342900"/>
            <a:r>
              <a:rPr lang="en-US" sz="2400" dirty="0" smtClean="0"/>
              <a:t>The </a:t>
            </a:r>
            <a:r>
              <a:rPr lang="en-US" sz="2400" dirty="0" smtClean="0"/>
              <a:t>Irlen Website indicates that a recent review of 62 studies published in peer-reviewed journals found 56 studies with positive findings, 45 with positive results for particular reading skills, and 11 showing improvements in accommodation facility, eye movements while reading, and reduced </a:t>
            </a:r>
            <a:r>
              <a:rPr lang="en-US" sz="2400" dirty="0" smtClean="0"/>
              <a:t>headaches/migraine.</a:t>
            </a:r>
          </a:p>
          <a:p>
            <a:pPr marL="496062" lvl="1" indent="-342900"/>
            <a:r>
              <a:rPr lang="en-US" sz="2400" dirty="0" smtClean="0"/>
              <a:t>Coloured </a:t>
            </a:r>
            <a:r>
              <a:rPr lang="en-US" sz="2400" dirty="0" smtClean="0"/>
              <a:t>overlays are considered an approved accommodation for standardised tests by many US states</a:t>
            </a:r>
            <a:r>
              <a:rPr lang="en-US" sz="2200" dirty="0" smtClean="0"/>
              <a:t>.</a:t>
            </a:r>
          </a:p>
          <a:p>
            <a:pPr marL="742950" lvl="2" indent="-342900"/>
            <a:endParaRPr lang="en-US" dirty="0" smtClean="0"/>
          </a:p>
          <a:p>
            <a:endParaRPr lang="en-US"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smtClean="0"/>
              <a:t>Johansen Individualised Auditory Stimulation</a:t>
            </a:r>
            <a:br>
              <a:rPr lang="en-US" dirty="0" smtClean="0"/>
            </a:br>
            <a:endParaRPr lang="en-US" dirty="0"/>
          </a:p>
        </p:txBody>
      </p:sp>
      <p:sp>
        <p:nvSpPr>
          <p:cNvPr id="3" name="Content Placeholder 2"/>
          <p:cNvSpPr>
            <a:spLocks noGrp="1"/>
          </p:cNvSpPr>
          <p:nvPr>
            <p:ph idx="1"/>
          </p:nvPr>
        </p:nvSpPr>
        <p:spPr/>
        <p:txBody>
          <a:bodyPr/>
          <a:lstStyle/>
          <a:p>
            <a:r>
              <a:rPr lang="en-US" dirty="0" smtClean="0"/>
              <a:t>The programme</a:t>
            </a:r>
          </a:p>
          <a:p>
            <a:pPr lvl="1"/>
            <a:r>
              <a:rPr lang="en-US" i="1" dirty="0" smtClean="0"/>
              <a:t>Johansen IAS </a:t>
            </a:r>
            <a:r>
              <a:rPr lang="en-US" dirty="0" smtClean="0"/>
              <a:t>is an Auditory Stimulation programme which involves listening to music specifically designed to stimulate the nerve pathways into and within the brain - in particular the areas dealing with language</a:t>
            </a:r>
            <a:endParaRPr lang="en-US"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Johansen Individualised Auditory Stimulation</a:t>
            </a:r>
            <a:endParaRPr lang="en-US" dirty="0"/>
          </a:p>
        </p:txBody>
      </p:sp>
      <p:sp>
        <p:nvSpPr>
          <p:cNvPr id="3" name="Content Placeholder 2"/>
          <p:cNvSpPr>
            <a:spLocks noGrp="1"/>
          </p:cNvSpPr>
          <p:nvPr>
            <p:ph idx="1"/>
          </p:nvPr>
        </p:nvSpPr>
        <p:spPr/>
        <p:txBody>
          <a:bodyPr/>
          <a:lstStyle/>
          <a:p>
            <a:r>
              <a:rPr lang="en-US" dirty="0" smtClean="0"/>
              <a:t>The evidence</a:t>
            </a:r>
          </a:p>
          <a:p>
            <a:pPr lvl="1"/>
            <a:r>
              <a:rPr lang="en-US" dirty="0" smtClean="0"/>
              <a:t>I have been  unable to locate any evidence in the peer reviewed journals</a:t>
            </a:r>
          </a:p>
          <a:p>
            <a:pPr lvl="1"/>
            <a:r>
              <a:rPr lang="en-US" dirty="0" smtClean="0"/>
              <a:t>The New Zealand provider was unable to direct me to anything that was not written by Johansen himself</a:t>
            </a:r>
          </a:p>
          <a:p>
            <a:pPr lvl="1"/>
            <a:endParaRPr lang="en-US"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smtClean="0"/>
              <a:t>Kip McGrath</a:t>
            </a:r>
            <a:br>
              <a:rPr lang="en-US" dirty="0" smtClean="0"/>
            </a:br>
            <a:endParaRPr lang="en-US" dirty="0"/>
          </a:p>
        </p:txBody>
      </p:sp>
      <p:sp>
        <p:nvSpPr>
          <p:cNvPr id="3" name="Content Placeholder 2"/>
          <p:cNvSpPr>
            <a:spLocks noGrp="1"/>
          </p:cNvSpPr>
          <p:nvPr>
            <p:ph idx="1"/>
          </p:nvPr>
        </p:nvSpPr>
        <p:spPr/>
        <p:txBody>
          <a:bodyPr>
            <a:normAutofit fontScale="92500" lnSpcReduction="10000"/>
          </a:bodyPr>
          <a:lstStyle/>
          <a:p>
            <a:r>
              <a:rPr lang="en-US" i="1" dirty="0" smtClean="0"/>
              <a:t>Kip McGrath </a:t>
            </a:r>
            <a:r>
              <a:rPr lang="en-US" dirty="0" smtClean="0"/>
              <a:t>tutoring centers report that they follow the same learning methodology to achieve positive outcomes for every stage of each student’s learning journey</a:t>
            </a:r>
          </a:p>
          <a:p>
            <a:r>
              <a:rPr lang="en-US" dirty="0" smtClean="0"/>
              <a:t> The curriculum is reported to be graded to enable progress that is constant, monitored and accelerated. </a:t>
            </a:r>
          </a:p>
          <a:p>
            <a:r>
              <a:rPr lang="en-US" dirty="0" smtClean="0"/>
              <a:t>For learners with literacy difficulties the programme ‘Steps to Literacy’ is often utilised</a:t>
            </a:r>
            <a:br>
              <a:rPr lang="en-US" dirty="0" smtClean="0"/>
            </a:br>
            <a:endParaRPr lang="en-US" dirty="0" smtClean="0"/>
          </a:p>
          <a:p>
            <a:endParaRPr lang="en-US"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SPELD</a:t>
            </a:r>
            <a:endParaRPr lang="en-US" dirty="0"/>
          </a:p>
        </p:txBody>
      </p:sp>
      <p:sp>
        <p:nvSpPr>
          <p:cNvPr id="3" name="Content Placeholder 2"/>
          <p:cNvSpPr>
            <a:spLocks noGrp="1"/>
          </p:cNvSpPr>
          <p:nvPr>
            <p:ph idx="1"/>
          </p:nvPr>
        </p:nvSpPr>
        <p:spPr/>
        <p:txBody>
          <a:bodyPr/>
          <a:lstStyle/>
          <a:p>
            <a:r>
              <a:rPr lang="en-US" dirty="0" smtClean="0"/>
              <a:t>The </a:t>
            </a:r>
            <a:r>
              <a:rPr lang="en-US" i="1" dirty="0" smtClean="0"/>
              <a:t>SPELD </a:t>
            </a:r>
            <a:r>
              <a:rPr lang="en-US" dirty="0" smtClean="0"/>
              <a:t>website indicates that the purpose of </a:t>
            </a:r>
            <a:r>
              <a:rPr lang="en-US" dirty="0" smtClean="0"/>
              <a:t>SPELD NZ </a:t>
            </a:r>
            <a:r>
              <a:rPr lang="en-US" dirty="0" smtClean="0"/>
              <a:t>is to work within the framework established by the Ministry of Education, to assist in reducing underachievement in education by students with dyslexia and other specific learning disabilities.</a:t>
            </a:r>
            <a:endParaRPr lang="en-US"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So which literacy programmes are most effective?</a:t>
            </a:r>
            <a:endParaRPr lang="en-US" dirty="0"/>
          </a:p>
        </p:txBody>
      </p:sp>
      <p:sp>
        <p:nvSpPr>
          <p:cNvPr id="3" name="Content Placeholder 2"/>
          <p:cNvSpPr>
            <a:spLocks noGrp="1"/>
          </p:cNvSpPr>
          <p:nvPr>
            <p:ph idx="1"/>
          </p:nvPr>
        </p:nvSpPr>
        <p:spPr/>
        <p:txBody>
          <a:bodyPr>
            <a:normAutofit/>
          </a:bodyPr>
          <a:lstStyle/>
          <a:p>
            <a:pPr lvl="0"/>
            <a:r>
              <a:rPr lang="en-US" dirty="0"/>
              <a:t>Cooperative </a:t>
            </a:r>
            <a:r>
              <a:rPr lang="en-US" dirty="0" smtClean="0"/>
              <a:t>Integrated </a:t>
            </a:r>
            <a:r>
              <a:rPr lang="en-US" dirty="0"/>
              <a:t>Reading and Composition</a:t>
            </a:r>
          </a:p>
          <a:p>
            <a:pPr lvl="0"/>
            <a:r>
              <a:rPr lang="en-US" dirty="0"/>
              <a:t>Doors to Discovery</a:t>
            </a:r>
          </a:p>
          <a:p>
            <a:pPr lvl="0"/>
            <a:r>
              <a:rPr lang="en-US" dirty="0"/>
              <a:t>Ladders to Literacy</a:t>
            </a:r>
          </a:p>
          <a:p>
            <a:pPr lvl="0"/>
            <a:r>
              <a:rPr lang="en-US" dirty="0"/>
              <a:t>Literacy Express</a:t>
            </a:r>
          </a:p>
          <a:p>
            <a:pPr lvl="0"/>
            <a:r>
              <a:rPr lang="en-US" dirty="0"/>
              <a:t>Project CRISS</a:t>
            </a:r>
          </a:p>
          <a:p>
            <a:pPr lvl="0"/>
            <a:r>
              <a:rPr lang="en-US" dirty="0"/>
              <a:t>Read </a:t>
            </a:r>
            <a:r>
              <a:rPr lang="en-US" dirty="0" smtClean="0"/>
              <a:t>180</a:t>
            </a:r>
          </a:p>
          <a:p>
            <a:pPr lvl="1"/>
            <a:r>
              <a:rPr lang="en-US" sz="2400" dirty="0" smtClean="0"/>
              <a:t>(note these programmes are not all known in NZ)</a:t>
            </a:r>
            <a:endParaRPr lang="en-US" sz="2400" dirty="0"/>
          </a:p>
          <a:p>
            <a:pPr lvl="0"/>
            <a:endParaRPr lang="en-US"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So which literacy programmes are most effective?</a:t>
            </a:r>
            <a:endParaRPr lang="en-US" dirty="0"/>
          </a:p>
        </p:txBody>
      </p:sp>
      <p:sp>
        <p:nvSpPr>
          <p:cNvPr id="3" name="Content Placeholder 2"/>
          <p:cNvSpPr>
            <a:spLocks noGrp="1"/>
          </p:cNvSpPr>
          <p:nvPr>
            <p:ph idx="1"/>
          </p:nvPr>
        </p:nvSpPr>
        <p:spPr/>
        <p:txBody>
          <a:bodyPr/>
          <a:lstStyle/>
          <a:p>
            <a:pPr lvl="0"/>
            <a:r>
              <a:rPr lang="en-US" dirty="0"/>
              <a:t>Reading Recovery</a:t>
            </a:r>
          </a:p>
          <a:p>
            <a:pPr lvl="0"/>
            <a:r>
              <a:rPr lang="en-US" dirty="0"/>
              <a:t>Reciprocal Teaching</a:t>
            </a:r>
          </a:p>
          <a:p>
            <a:pPr lvl="0"/>
            <a:r>
              <a:rPr lang="en-US" dirty="0"/>
              <a:t>Sound Partners </a:t>
            </a:r>
          </a:p>
          <a:p>
            <a:pPr lvl="0"/>
            <a:r>
              <a:rPr lang="en-US" dirty="0"/>
              <a:t>Success for All</a:t>
            </a:r>
          </a:p>
          <a:p>
            <a:pPr lvl="0"/>
            <a:r>
              <a:rPr lang="en-US" dirty="0" smtClean="0"/>
              <a:t>SuccessMaker</a:t>
            </a:r>
          </a:p>
          <a:p>
            <a:pPr lvl="0"/>
            <a:r>
              <a:rPr lang="en-US" dirty="0" smtClean="0"/>
              <a:t>Voyager </a:t>
            </a:r>
            <a:r>
              <a:rPr lang="en-US" dirty="0"/>
              <a:t>Universal Literacy System</a:t>
            </a:r>
          </a:p>
          <a:p>
            <a:pPr>
              <a:buNone/>
            </a:pPr>
            <a:r>
              <a:rPr lang="en-US" dirty="0"/>
              <a:t> </a:t>
            </a:r>
          </a:p>
          <a:p>
            <a:pPr marL="365760" lvl="1" indent="-283464">
              <a:spcBef>
                <a:spcPts val="600"/>
              </a:spcBef>
              <a:buSzPct val="80000"/>
              <a:buFont typeface="Wingdings 2"/>
              <a:buChar char=""/>
            </a:pPr>
            <a:r>
              <a:rPr lang="en-US" sz="2400" dirty="0"/>
              <a:t>(note these programmes are not all known in NZ)</a:t>
            </a:r>
          </a:p>
          <a:p>
            <a:endParaRPr lang="en-US"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	</a:t>
            </a:r>
            <a:endParaRPr lang="en-US" dirty="0"/>
          </a:p>
        </p:txBody>
      </p:sp>
      <p:sp>
        <p:nvSpPr>
          <p:cNvPr id="3" name="Content Placeholder 2"/>
          <p:cNvSpPr>
            <a:spLocks noGrp="1"/>
          </p:cNvSpPr>
          <p:nvPr>
            <p:ph idx="1"/>
          </p:nvPr>
        </p:nvSpPr>
        <p:spPr/>
        <p:txBody>
          <a:bodyPr/>
          <a:lstStyle/>
          <a:p>
            <a:r>
              <a:rPr lang="en-US" dirty="0" smtClean="0"/>
              <a:t>What Work Clearing House</a:t>
            </a:r>
          </a:p>
          <a:p>
            <a:pPr lvl="1"/>
            <a:r>
              <a:rPr lang="en-US" dirty="0">
                <a:hlinkClick r:id="rId2"/>
              </a:rPr>
              <a:t>h</a:t>
            </a:r>
            <a:r>
              <a:rPr lang="en-US" dirty="0" smtClean="0">
                <a:hlinkClick r:id="rId2"/>
              </a:rPr>
              <a:t>ttp://ies.ed.govt.ncee/wwc</a:t>
            </a:r>
            <a:endParaRPr lang="en-US" dirty="0" smtClean="0"/>
          </a:p>
          <a:p>
            <a:r>
              <a:rPr lang="en-US" dirty="0" smtClean="0">
                <a:hlinkClick r:id="rId3"/>
              </a:rPr>
              <a:t>http://www.bannatynereadingprogram.com</a:t>
            </a:r>
            <a:endParaRPr lang="en-US" dirty="0" smtClean="0"/>
          </a:p>
          <a:p>
            <a:r>
              <a:rPr lang="en-US" dirty="0" smtClean="0">
                <a:hlinkClick r:id="rId4"/>
              </a:rPr>
              <a:t>http://www.braingym.org.nz</a:t>
            </a:r>
            <a:endParaRPr lang="en-US" dirty="0" smtClean="0"/>
          </a:p>
          <a:p>
            <a:r>
              <a:rPr lang="en-US" dirty="0" smtClean="0">
                <a:hlinkClick r:id="rId5"/>
              </a:rPr>
              <a:t>http://www.rainbowreading.co.nz</a:t>
            </a:r>
            <a:endParaRPr lang="en-US" dirty="0" smtClean="0"/>
          </a:p>
          <a:p>
            <a:r>
              <a:rPr lang="en-US" dirty="0" smtClean="0">
                <a:hlinkClick r:id="rId6"/>
              </a:rPr>
              <a:t>http://www.learningstaircase.co.nz</a:t>
            </a:r>
            <a:endParaRPr lang="en-US" dirty="0" smtClean="0"/>
          </a:p>
          <a:p>
            <a:r>
              <a:rPr lang="en-US" dirty="0" smtClean="0"/>
              <a:t>http://www.readingmatters.co.nz</a:t>
            </a:r>
            <a:endParaRPr lang="en-US"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 cont.</a:t>
            </a:r>
            <a:endParaRPr lang="en-US" dirty="0"/>
          </a:p>
        </p:txBody>
      </p:sp>
      <p:sp>
        <p:nvSpPr>
          <p:cNvPr id="3" name="Content Placeholder 2"/>
          <p:cNvSpPr>
            <a:spLocks noGrp="1"/>
          </p:cNvSpPr>
          <p:nvPr>
            <p:ph idx="1"/>
          </p:nvPr>
        </p:nvSpPr>
        <p:spPr/>
        <p:txBody>
          <a:bodyPr>
            <a:normAutofit/>
          </a:bodyPr>
          <a:lstStyle/>
          <a:p>
            <a:r>
              <a:rPr lang="en-US" dirty="0" smtClean="0">
                <a:hlinkClick r:id="rId2"/>
              </a:rPr>
              <a:t>http://www.davisdyslexia.co.nz</a:t>
            </a:r>
            <a:endParaRPr lang="en-US" dirty="0" smtClean="0"/>
          </a:p>
          <a:p>
            <a:r>
              <a:rPr lang="en-US" dirty="0" smtClean="0">
                <a:hlinkClick r:id="rId3"/>
              </a:rPr>
              <a:t>http://www.dore.co.nz/team</a:t>
            </a:r>
            <a:endParaRPr lang="en-US" dirty="0" smtClean="0"/>
          </a:p>
          <a:p>
            <a:r>
              <a:rPr lang="en-US" dirty="0" smtClean="0">
                <a:hlinkClick r:id="rId4"/>
              </a:rPr>
              <a:t>http://irlen.com</a:t>
            </a:r>
            <a:endParaRPr lang="en-US" dirty="0" smtClean="0"/>
          </a:p>
          <a:p>
            <a:r>
              <a:rPr lang="en-US" dirty="0" smtClean="0">
                <a:hlinkClick r:id="rId5"/>
              </a:rPr>
              <a:t>http://www.johansenias</a:t>
            </a:r>
            <a:endParaRPr lang="en-US" dirty="0" smtClean="0"/>
          </a:p>
          <a:p>
            <a:r>
              <a:rPr lang="en-US" dirty="0" smtClean="0">
                <a:hlinkClick r:id="rId6"/>
              </a:rPr>
              <a:t>http://www.smartlearning.co.nz</a:t>
            </a:r>
            <a:endParaRPr lang="en-US" dirty="0" smtClean="0"/>
          </a:p>
          <a:p>
            <a:r>
              <a:rPr lang="en-US" dirty="0" smtClean="0">
                <a:hlinkClick r:id="rId7"/>
              </a:rPr>
              <a:t>http://www.kipmcgrath.co.nz</a:t>
            </a:r>
            <a:endParaRPr lang="en-US" dirty="0" smtClean="0"/>
          </a:p>
          <a:p>
            <a:r>
              <a:rPr lang="en-US" dirty="0" smtClean="0"/>
              <a:t>http://www.speld.org.nz</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Background to the current situation (3)</a:t>
            </a:r>
            <a:endParaRPr lang="en-US" dirty="0"/>
          </a:p>
        </p:txBody>
      </p:sp>
      <p:sp>
        <p:nvSpPr>
          <p:cNvPr id="3" name="Content Placeholder 2"/>
          <p:cNvSpPr>
            <a:spLocks noGrp="1"/>
          </p:cNvSpPr>
          <p:nvPr>
            <p:ph idx="1"/>
          </p:nvPr>
        </p:nvSpPr>
        <p:spPr/>
        <p:txBody>
          <a:bodyPr>
            <a:normAutofit lnSpcReduction="10000"/>
          </a:bodyPr>
          <a:lstStyle/>
          <a:p>
            <a:r>
              <a:rPr lang="en-US" dirty="0" smtClean="0"/>
              <a:t>With the change in MoE structures there is less of an advice and guidance role from MoE-SE staff as to what educational interventions are suitable</a:t>
            </a:r>
          </a:p>
          <a:p>
            <a:r>
              <a:rPr lang="en-US" dirty="0" smtClean="0"/>
              <a:t>While RTLB may be in a position to offer such advice and guidance many RTLB do not appear to have the critical skills to be able to determine which programmes are suitable</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Background to the current situation (4)</a:t>
            </a:r>
            <a:endParaRPr lang="en-US" dirty="0"/>
          </a:p>
        </p:txBody>
      </p:sp>
      <p:sp>
        <p:nvSpPr>
          <p:cNvPr id="3" name="Content Placeholder 2"/>
          <p:cNvSpPr>
            <a:spLocks noGrp="1"/>
          </p:cNvSpPr>
          <p:nvPr>
            <p:ph idx="1"/>
          </p:nvPr>
        </p:nvSpPr>
        <p:spPr/>
        <p:txBody>
          <a:bodyPr/>
          <a:lstStyle/>
          <a:p>
            <a:r>
              <a:rPr lang="en-US" dirty="0" smtClean="0"/>
              <a:t>While parents have expectations on schools there is also increased interest in those programmes offered in the community</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 of this discussion (1)</a:t>
            </a:r>
            <a:endParaRPr lang="en-US" dirty="0"/>
          </a:p>
        </p:txBody>
      </p:sp>
      <p:sp>
        <p:nvSpPr>
          <p:cNvPr id="3" name="Content Placeholder 2"/>
          <p:cNvSpPr>
            <a:spLocks noGrp="1"/>
          </p:cNvSpPr>
          <p:nvPr>
            <p:ph idx="1"/>
          </p:nvPr>
        </p:nvSpPr>
        <p:spPr/>
        <p:txBody>
          <a:bodyPr>
            <a:normAutofit/>
          </a:bodyPr>
          <a:lstStyle/>
          <a:p>
            <a:r>
              <a:rPr lang="en-US" dirty="0" smtClean="0"/>
              <a:t>School based interventions</a:t>
            </a:r>
          </a:p>
          <a:p>
            <a:pPr lvl="1"/>
            <a:r>
              <a:rPr lang="en-US" dirty="0"/>
              <a:t>Bannatyne </a:t>
            </a:r>
          </a:p>
          <a:p>
            <a:pPr lvl="1"/>
            <a:r>
              <a:rPr lang="en-US" dirty="0"/>
              <a:t>Brain Gym</a:t>
            </a:r>
          </a:p>
          <a:p>
            <a:pPr lvl="1"/>
            <a:r>
              <a:rPr lang="en-US" dirty="0"/>
              <a:t>Earobics </a:t>
            </a:r>
          </a:p>
          <a:p>
            <a:pPr lvl="1"/>
            <a:r>
              <a:rPr lang="en-US" dirty="0"/>
              <a:t>Fast ForWord </a:t>
            </a:r>
          </a:p>
          <a:p>
            <a:pPr lvl="1"/>
            <a:r>
              <a:rPr lang="en-US" dirty="0" smtClean="0"/>
              <a:t>Lexia </a:t>
            </a:r>
            <a:endParaRPr lang="en-US" dirty="0"/>
          </a:p>
          <a:p>
            <a:pPr lvl="1"/>
            <a:endParaRPr lang="en-US" dirty="0" smtClean="0"/>
          </a:p>
          <a:p>
            <a:pPr lvl="1"/>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Outline of this discussion (2)</a:t>
            </a:r>
            <a:endParaRPr lang="en-US" dirty="0"/>
          </a:p>
        </p:txBody>
      </p:sp>
      <p:sp>
        <p:nvSpPr>
          <p:cNvPr id="3" name="Content Placeholder 2"/>
          <p:cNvSpPr>
            <a:spLocks noGrp="1"/>
          </p:cNvSpPr>
          <p:nvPr>
            <p:ph idx="1"/>
          </p:nvPr>
        </p:nvSpPr>
        <p:spPr/>
        <p:txBody>
          <a:bodyPr/>
          <a:lstStyle/>
          <a:p>
            <a:r>
              <a:rPr lang="en-US" dirty="0" smtClean="0"/>
              <a:t>School based interventions continued</a:t>
            </a:r>
          </a:p>
          <a:p>
            <a:pPr lvl="1"/>
            <a:r>
              <a:rPr lang="en-US" dirty="0" smtClean="0"/>
              <a:t>Rainbow Reading</a:t>
            </a:r>
          </a:p>
          <a:p>
            <a:pPr lvl="1"/>
            <a:r>
              <a:rPr lang="en-US" dirty="0" smtClean="0"/>
              <a:t>Reading Recovery</a:t>
            </a:r>
          </a:p>
          <a:p>
            <a:pPr lvl="1"/>
            <a:r>
              <a:rPr lang="en-US" dirty="0" smtClean="0"/>
              <a:t>Reciprocal Teaching </a:t>
            </a:r>
          </a:p>
          <a:p>
            <a:pPr lvl="1"/>
            <a:r>
              <a:rPr lang="en-US" dirty="0" smtClean="0"/>
              <a:t>Steps to Literacy</a:t>
            </a:r>
          </a:p>
          <a:p>
            <a:pPr lvl="1"/>
            <a:r>
              <a:rPr lang="en-US" dirty="0" smtClean="0"/>
              <a:t>SuccessMaker </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 of this discussion (3)</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Community based interventions</a:t>
            </a:r>
          </a:p>
          <a:p>
            <a:pPr lvl="1"/>
            <a:r>
              <a:rPr lang="en-US" dirty="0"/>
              <a:t>Cellfield </a:t>
            </a:r>
          </a:p>
          <a:p>
            <a:pPr lvl="1"/>
            <a:r>
              <a:rPr lang="en-US" dirty="0"/>
              <a:t>Danks Davis</a:t>
            </a:r>
          </a:p>
          <a:p>
            <a:pPr lvl="1"/>
            <a:r>
              <a:rPr lang="en-US" dirty="0" smtClean="0"/>
              <a:t>Davis</a:t>
            </a:r>
          </a:p>
          <a:p>
            <a:pPr lvl="1"/>
            <a:r>
              <a:rPr lang="en-US" dirty="0" smtClean="0"/>
              <a:t>Developmental Optometry</a:t>
            </a:r>
            <a:endParaRPr lang="en-US" dirty="0"/>
          </a:p>
          <a:p>
            <a:pPr lvl="1"/>
            <a:r>
              <a:rPr lang="en-US" dirty="0"/>
              <a:t>Dore</a:t>
            </a:r>
          </a:p>
          <a:p>
            <a:pPr lvl="1"/>
            <a:r>
              <a:rPr lang="en-US" dirty="0"/>
              <a:t>Fast ForWord </a:t>
            </a:r>
          </a:p>
          <a:p>
            <a:pPr lvl="1"/>
            <a:r>
              <a:rPr lang="en-US" dirty="0"/>
              <a:t>Irlen </a:t>
            </a:r>
          </a:p>
          <a:p>
            <a:pPr lvl="1"/>
            <a:r>
              <a:rPr lang="en-US" dirty="0" smtClean="0"/>
              <a:t>Johansen </a:t>
            </a:r>
            <a:r>
              <a:rPr lang="en-US" dirty="0"/>
              <a:t>Individualised Auditory Stimulation</a:t>
            </a:r>
          </a:p>
          <a:p>
            <a:pPr lvl="1"/>
            <a:r>
              <a:rPr lang="en-US" dirty="0"/>
              <a:t>Kip McGrath</a:t>
            </a:r>
          </a:p>
          <a:p>
            <a:pPr lvl="1"/>
            <a:r>
              <a:rPr lang="en-US" dirty="0"/>
              <a:t>SPELD</a:t>
            </a:r>
          </a:p>
          <a:p>
            <a:pPr lvl="1"/>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292</TotalTime>
  <Words>2014</Words>
  <Application>Microsoft Office PowerPoint</Application>
  <PresentationFormat>On-screen Show (4:3)</PresentationFormat>
  <Paragraphs>239</Paragraphs>
  <Slides>49</Slides>
  <Notes>0</Notes>
  <HiddenSlides>0</HiddenSlides>
  <MMClips>0</MMClips>
  <ScaleCrop>false</ScaleCrop>
  <HeadingPairs>
    <vt:vector size="4" baseType="variant">
      <vt:variant>
        <vt:lpstr>Theme</vt:lpstr>
      </vt:variant>
      <vt:variant>
        <vt:i4>1</vt:i4>
      </vt:variant>
      <vt:variant>
        <vt:lpstr>Slide Titles</vt:lpstr>
      </vt:variant>
      <vt:variant>
        <vt:i4>49</vt:i4>
      </vt:variant>
    </vt:vector>
  </HeadingPairs>
  <TitlesOfParts>
    <vt:vector size="50" baseType="lpstr">
      <vt:lpstr>Solstice</vt:lpstr>
      <vt:lpstr>Snakeoil or kosher: implications for interventions for dyslexia</vt:lpstr>
      <vt:lpstr>What is dyslexia? (Just a reminder)</vt:lpstr>
      <vt:lpstr>Background to the current situation</vt:lpstr>
      <vt:lpstr>Background to the current situation (2)</vt:lpstr>
      <vt:lpstr>Background to the current situation (3)</vt:lpstr>
      <vt:lpstr>Background to the current situation (4)</vt:lpstr>
      <vt:lpstr>Outline of this discussion (1)</vt:lpstr>
      <vt:lpstr>Outline of this discussion (2)</vt:lpstr>
      <vt:lpstr>Outline of this discussion (3)</vt:lpstr>
      <vt:lpstr>  Bannatyne   </vt:lpstr>
      <vt:lpstr>Bannatyne </vt:lpstr>
      <vt:lpstr>Brain Gym </vt:lpstr>
      <vt:lpstr>Brain Gym</vt:lpstr>
      <vt:lpstr>Earobics  </vt:lpstr>
      <vt:lpstr>Earobics</vt:lpstr>
      <vt:lpstr>Fast ForWord  </vt:lpstr>
      <vt:lpstr> Fast ForWord  </vt:lpstr>
      <vt:lpstr>Lexia</vt:lpstr>
      <vt:lpstr>Lexia</vt:lpstr>
      <vt:lpstr>Rainbow Reading</vt:lpstr>
      <vt:lpstr>Rainbow Reading</vt:lpstr>
      <vt:lpstr>Reading Recovery</vt:lpstr>
      <vt:lpstr>Reading Recovery</vt:lpstr>
      <vt:lpstr>Reciprocal Teaching</vt:lpstr>
      <vt:lpstr>Reciprocal Teaching</vt:lpstr>
      <vt:lpstr>Steps to Literacy</vt:lpstr>
      <vt:lpstr>Steps to Literacy</vt:lpstr>
      <vt:lpstr>Successmaker</vt:lpstr>
      <vt:lpstr>Successmaker</vt:lpstr>
      <vt:lpstr> Cellfield     </vt:lpstr>
      <vt:lpstr>Cellfield </vt:lpstr>
      <vt:lpstr>Danks Davis</vt:lpstr>
      <vt:lpstr>Danks Davis</vt:lpstr>
      <vt:lpstr>Davis</vt:lpstr>
      <vt:lpstr>Davis</vt:lpstr>
      <vt:lpstr>Developmental Optometry</vt:lpstr>
      <vt:lpstr>Developmental Optometry</vt:lpstr>
      <vt:lpstr>Dore</vt:lpstr>
      <vt:lpstr>Dore</vt:lpstr>
      <vt:lpstr>Irlen</vt:lpstr>
      <vt:lpstr>Irlen</vt:lpstr>
      <vt:lpstr> Johansen Individualised Auditory Stimulation </vt:lpstr>
      <vt:lpstr>Johansen Individualised Auditory Stimulation</vt:lpstr>
      <vt:lpstr> Kip McGrath </vt:lpstr>
      <vt:lpstr>SPELD</vt:lpstr>
      <vt:lpstr>So which literacy programmes are most effective?</vt:lpstr>
      <vt:lpstr>So which literacy programmes are most effective?</vt:lpstr>
      <vt:lpstr>References </vt:lpstr>
      <vt:lpstr>References cont.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Snakeoil or kosher: implications for interventions for dyslexia</dc:title>
  <dc:creator>Your User Name</dc:creator>
  <cp:lastModifiedBy>Fiona Ayers</cp:lastModifiedBy>
  <cp:revision>35</cp:revision>
  <dcterms:created xsi:type="dcterms:W3CDTF">2012-04-19T21:02:07Z</dcterms:created>
  <dcterms:modified xsi:type="dcterms:W3CDTF">2012-05-11T22:59:12Z</dcterms:modified>
</cp:coreProperties>
</file>