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8"/>
  </p:notesMasterIdLst>
  <p:sldIdLst>
    <p:sldId id="256" r:id="rId2"/>
    <p:sldId id="257" r:id="rId3"/>
    <p:sldId id="258" r:id="rId4"/>
    <p:sldId id="259" r:id="rId5"/>
    <p:sldId id="260" r:id="rId6"/>
    <p:sldId id="265" r:id="rId7"/>
    <p:sldId id="261" r:id="rId8"/>
    <p:sldId id="262" r:id="rId9"/>
    <p:sldId id="266" r:id="rId10"/>
    <p:sldId id="269" r:id="rId11"/>
    <p:sldId id="267" r:id="rId12"/>
    <p:sldId id="268" r:id="rId13"/>
    <p:sldId id="263" r:id="rId14"/>
    <p:sldId id="264" r:id="rId15"/>
    <p:sldId id="270" r:id="rId16"/>
    <p:sldId id="271"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24" autoAdjust="0"/>
  </p:normalViewPr>
  <p:slideViewPr>
    <p:cSldViewPr>
      <p:cViewPr varScale="1">
        <p:scale>
          <a:sx n="88" d="100"/>
          <a:sy n="88" d="100"/>
        </p:scale>
        <p:origin x="-66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85A051-037F-4C39-8CB0-37F14A1CFFEE}" type="doc">
      <dgm:prSet loTypeId="urn:microsoft.com/office/officeart/2005/8/layout/bList2" loCatId="list" qsTypeId="urn:microsoft.com/office/officeart/2005/8/quickstyle/simple1" qsCatId="simple" csTypeId="urn:microsoft.com/office/officeart/2005/8/colors/colorful1" csCatId="colorful" phldr="1"/>
      <dgm:spPr/>
    </dgm:pt>
    <dgm:pt modelId="{4C36C844-BCE3-4D13-8171-EA9F5C5E2F67}">
      <dgm:prSet phldrT="[Text]"/>
      <dgm:spPr/>
      <dgm:t>
        <a:bodyPr/>
        <a:lstStyle/>
        <a:p>
          <a:r>
            <a:rPr lang="en-NZ" dirty="0" smtClean="0"/>
            <a:t>Unemployment</a:t>
          </a:r>
          <a:endParaRPr lang="en-NZ" dirty="0"/>
        </a:p>
      </dgm:t>
    </dgm:pt>
    <dgm:pt modelId="{F58C6F78-4717-465E-AD2A-E5A1A6762E08}" type="parTrans" cxnId="{7644599D-5EC3-4B61-B20A-866A41AD2149}">
      <dgm:prSet/>
      <dgm:spPr/>
      <dgm:t>
        <a:bodyPr/>
        <a:lstStyle/>
        <a:p>
          <a:endParaRPr lang="en-NZ"/>
        </a:p>
      </dgm:t>
    </dgm:pt>
    <dgm:pt modelId="{DB82C344-9382-46F1-9BBA-5F4AAB06DE3E}" type="sibTrans" cxnId="{7644599D-5EC3-4B61-B20A-866A41AD2149}">
      <dgm:prSet/>
      <dgm:spPr/>
      <dgm:t>
        <a:bodyPr/>
        <a:lstStyle/>
        <a:p>
          <a:endParaRPr lang="en-NZ"/>
        </a:p>
      </dgm:t>
    </dgm:pt>
    <dgm:pt modelId="{6FD6830C-5280-4CCF-B868-C13F2ED40813}">
      <dgm:prSet phldrT="[Text]"/>
      <dgm:spPr/>
      <dgm:t>
        <a:bodyPr/>
        <a:lstStyle/>
        <a:p>
          <a:r>
            <a:rPr lang="en-NZ" dirty="0" smtClean="0"/>
            <a:t>Education</a:t>
          </a:r>
          <a:endParaRPr lang="en-NZ" dirty="0"/>
        </a:p>
      </dgm:t>
    </dgm:pt>
    <dgm:pt modelId="{D67A5164-33C7-4F53-8EDC-BDC306590305}" type="parTrans" cxnId="{CFA89B4B-F239-4680-BC2F-294779B64E68}">
      <dgm:prSet/>
      <dgm:spPr/>
      <dgm:t>
        <a:bodyPr/>
        <a:lstStyle/>
        <a:p>
          <a:endParaRPr lang="en-NZ"/>
        </a:p>
      </dgm:t>
    </dgm:pt>
    <dgm:pt modelId="{C13D4C1E-E900-4C16-9FCF-AD45E81B1BCB}" type="sibTrans" cxnId="{CFA89B4B-F239-4680-BC2F-294779B64E68}">
      <dgm:prSet/>
      <dgm:spPr/>
      <dgm:t>
        <a:bodyPr/>
        <a:lstStyle/>
        <a:p>
          <a:endParaRPr lang="en-NZ"/>
        </a:p>
      </dgm:t>
    </dgm:pt>
    <dgm:pt modelId="{E02319F6-057D-46D7-8940-0D3B332B6C11}">
      <dgm:prSet phldrT="[Text]"/>
      <dgm:spPr/>
      <dgm:t>
        <a:bodyPr/>
        <a:lstStyle/>
        <a:p>
          <a:r>
            <a:rPr lang="en-NZ" dirty="0" smtClean="0"/>
            <a:t>Annual income</a:t>
          </a:r>
          <a:endParaRPr lang="en-NZ" dirty="0"/>
        </a:p>
      </dgm:t>
    </dgm:pt>
    <dgm:pt modelId="{9BBBB3F8-14FA-4865-8638-510BFC6CFB38}" type="parTrans" cxnId="{F43F5681-C66A-408E-A0E1-4BB6749CB176}">
      <dgm:prSet/>
      <dgm:spPr/>
      <dgm:t>
        <a:bodyPr/>
        <a:lstStyle/>
        <a:p>
          <a:endParaRPr lang="en-NZ"/>
        </a:p>
      </dgm:t>
    </dgm:pt>
    <dgm:pt modelId="{1741BA16-9779-4F1B-94EB-72D33B4BEFD9}" type="sibTrans" cxnId="{F43F5681-C66A-408E-A0E1-4BB6749CB176}">
      <dgm:prSet/>
      <dgm:spPr/>
      <dgm:t>
        <a:bodyPr/>
        <a:lstStyle/>
        <a:p>
          <a:endParaRPr lang="en-NZ"/>
        </a:p>
      </dgm:t>
    </dgm:pt>
    <dgm:pt modelId="{D0C25239-4C2C-4777-A6AE-B01E42891C80}">
      <dgm:prSet/>
      <dgm:spPr/>
      <dgm:t>
        <a:bodyPr/>
        <a:lstStyle/>
        <a:p>
          <a:r>
            <a:rPr lang="en-NZ" dirty="0" smtClean="0"/>
            <a:t>6.8% of general population &amp; 16.6% of </a:t>
          </a:r>
          <a:r>
            <a:rPr lang="en-NZ" dirty="0" smtClean="0">
              <a:latin typeface="+mn-lt"/>
            </a:rPr>
            <a:t>Māori population</a:t>
          </a:r>
          <a:endParaRPr lang="en-NZ" dirty="0">
            <a:latin typeface="+mn-lt"/>
          </a:endParaRPr>
        </a:p>
      </dgm:t>
    </dgm:pt>
    <dgm:pt modelId="{B89F72DD-AB31-450E-A4DE-D098CFD45D6F}" type="parTrans" cxnId="{ABB134CF-80C7-4B6C-89DA-56D038B83376}">
      <dgm:prSet/>
      <dgm:spPr/>
      <dgm:t>
        <a:bodyPr/>
        <a:lstStyle/>
        <a:p>
          <a:endParaRPr lang="en-NZ"/>
        </a:p>
      </dgm:t>
    </dgm:pt>
    <dgm:pt modelId="{E0BF46AB-5D1B-4ED8-B0F5-1FABC0BCCC1A}" type="sibTrans" cxnId="{ABB134CF-80C7-4B6C-89DA-56D038B83376}">
      <dgm:prSet/>
      <dgm:spPr/>
      <dgm:t>
        <a:bodyPr/>
        <a:lstStyle/>
        <a:p>
          <a:endParaRPr lang="en-NZ"/>
        </a:p>
      </dgm:t>
    </dgm:pt>
    <dgm:pt modelId="{689BF6C2-471F-454D-AC0A-91D528FEA272}">
      <dgm:prSet/>
      <dgm:spPr/>
      <dgm:t>
        <a:bodyPr/>
        <a:lstStyle/>
        <a:p>
          <a:r>
            <a:rPr lang="en-NZ" dirty="0" smtClean="0"/>
            <a:t>22.2% &lt;15 years have no formal education </a:t>
          </a:r>
          <a:endParaRPr lang="en-NZ" dirty="0"/>
        </a:p>
      </dgm:t>
    </dgm:pt>
    <dgm:pt modelId="{8550C64D-902F-43D2-82DC-4BC6BFD0B573}" type="parTrans" cxnId="{577BE7DF-5A1D-4B74-B515-745D09F4C686}">
      <dgm:prSet/>
      <dgm:spPr/>
      <dgm:t>
        <a:bodyPr/>
        <a:lstStyle/>
        <a:p>
          <a:endParaRPr lang="en-NZ"/>
        </a:p>
      </dgm:t>
    </dgm:pt>
    <dgm:pt modelId="{54C4BCC3-FAD6-484B-A971-FAB9C458D7AA}" type="sibTrans" cxnId="{577BE7DF-5A1D-4B74-B515-745D09F4C686}">
      <dgm:prSet/>
      <dgm:spPr/>
      <dgm:t>
        <a:bodyPr/>
        <a:lstStyle/>
        <a:p>
          <a:endParaRPr lang="en-NZ"/>
        </a:p>
      </dgm:t>
    </dgm:pt>
    <dgm:pt modelId="{919244ED-2BD9-470C-9FC6-10B4AB581788}">
      <dgm:prSet/>
      <dgm:spPr/>
      <dgm:t>
        <a:bodyPr/>
        <a:lstStyle/>
        <a:p>
          <a:r>
            <a:rPr lang="en-NZ" dirty="0" smtClean="0"/>
            <a:t>33.8% M</a:t>
          </a:r>
          <a:r>
            <a:rPr lang="en-NZ" dirty="0" smtClean="0">
              <a:latin typeface="+mn-lt"/>
            </a:rPr>
            <a:t>āori </a:t>
          </a:r>
          <a:r>
            <a:rPr lang="en-NZ" dirty="0" smtClean="0"/>
            <a:t>&lt;15 have no formal education</a:t>
          </a:r>
          <a:endParaRPr lang="en-NZ" dirty="0"/>
        </a:p>
      </dgm:t>
    </dgm:pt>
    <dgm:pt modelId="{6F539ED8-3CEC-49BB-A83A-785BD5DF29D7}" type="parTrans" cxnId="{48D08508-12E6-4757-BD4D-000C5CF561D0}">
      <dgm:prSet/>
      <dgm:spPr/>
      <dgm:t>
        <a:bodyPr/>
        <a:lstStyle/>
        <a:p>
          <a:endParaRPr lang="en-NZ"/>
        </a:p>
      </dgm:t>
    </dgm:pt>
    <dgm:pt modelId="{FBBE1543-DE08-4D90-BB56-3ED9CEBEFF0F}" type="sibTrans" cxnId="{48D08508-12E6-4757-BD4D-000C5CF561D0}">
      <dgm:prSet/>
      <dgm:spPr/>
      <dgm:t>
        <a:bodyPr/>
        <a:lstStyle/>
        <a:p>
          <a:endParaRPr lang="en-NZ"/>
        </a:p>
      </dgm:t>
    </dgm:pt>
    <dgm:pt modelId="{A4351E2C-C802-4528-B672-7CFE82C4E382}">
      <dgm:prSet/>
      <dgm:spPr/>
      <dgm:t>
        <a:bodyPr/>
        <a:lstStyle/>
        <a:p>
          <a:r>
            <a:rPr lang="en-NZ" dirty="0" smtClean="0"/>
            <a:t>$24,000 for individuals &lt;15</a:t>
          </a:r>
          <a:endParaRPr lang="en-NZ" dirty="0"/>
        </a:p>
      </dgm:t>
    </dgm:pt>
    <dgm:pt modelId="{1F0B8A22-F56B-4325-8027-4FFFA650E105}" type="parTrans" cxnId="{84D7095D-184E-4136-80EB-B5ABF3E5E80C}">
      <dgm:prSet/>
      <dgm:spPr/>
      <dgm:t>
        <a:bodyPr/>
        <a:lstStyle/>
        <a:p>
          <a:endParaRPr lang="en-NZ"/>
        </a:p>
      </dgm:t>
    </dgm:pt>
    <dgm:pt modelId="{7D2AAE01-F865-449A-81F1-035DCCD2AC1C}" type="sibTrans" cxnId="{84D7095D-184E-4136-80EB-B5ABF3E5E80C}">
      <dgm:prSet/>
      <dgm:spPr/>
      <dgm:t>
        <a:bodyPr/>
        <a:lstStyle/>
        <a:p>
          <a:endParaRPr lang="en-NZ"/>
        </a:p>
      </dgm:t>
    </dgm:pt>
    <dgm:pt modelId="{B69F73F0-A1E6-496B-BE56-E8EC58862F5E}">
      <dgm:prSet/>
      <dgm:spPr/>
      <dgm:t>
        <a:bodyPr/>
        <a:lstStyle/>
        <a:p>
          <a:r>
            <a:rPr lang="en-NZ" dirty="0" smtClean="0"/>
            <a:t>$20,600 for </a:t>
          </a:r>
          <a:r>
            <a:rPr lang="en-NZ" dirty="0" smtClean="0">
              <a:latin typeface="+mn-lt"/>
            </a:rPr>
            <a:t>Māori &lt;15</a:t>
          </a:r>
          <a:endParaRPr lang="en-NZ" dirty="0">
            <a:latin typeface="+mn-lt"/>
          </a:endParaRPr>
        </a:p>
      </dgm:t>
    </dgm:pt>
    <dgm:pt modelId="{2DD01ACD-C892-4859-909F-062893DCD907}" type="parTrans" cxnId="{2B6B4245-D195-413A-A979-5E6CE61DFC2D}">
      <dgm:prSet/>
      <dgm:spPr/>
      <dgm:t>
        <a:bodyPr/>
        <a:lstStyle/>
        <a:p>
          <a:endParaRPr lang="en-NZ"/>
        </a:p>
      </dgm:t>
    </dgm:pt>
    <dgm:pt modelId="{04E7C760-10A7-4A05-9DD9-9710CA60282D}" type="sibTrans" cxnId="{2B6B4245-D195-413A-A979-5E6CE61DFC2D}">
      <dgm:prSet/>
      <dgm:spPr/>
      <dgm:t>
        <a:bodyPr/>
        <a:lstStyle/>
        <a:p>
          <a:endParaRPr lang="en-NZ"/>
        </a:p>
      </dgm:t>
    </dgm:pt>
    <dgm:pt modelId="{7EE379A6-5AD7-4339-8F8A-548A12128031}" type="pres">
      <dgm:prSet presAssocID="{FC85A051-037F-4C39-8CB0-37F14A1CFFEE}" presName="diagram" presStyleCnt="0">
        <dgm:presLayoutVars>
          <dgm:dir/>
          <dgm:animLvl val="lvl"/>
          <dgm:resizeHandles val="exact"/>
        </dgm:presLayoutVars>
      </dgm:prSet>
      <dgm:spPr/>
    </dgm:pt>
    <dgm:pt modelId="{5D9088F0-AE86-44B6-90CF-CE6C5AEC79E8}" type="pres">
      <dgm:prSet presAssocID="{4C36C844-BCE3-4D13-8171-EA9F5C5E2F67}" presName="compNode" presStyleCnt="0"/>
      <dgm:spPr/>
    </dgm:pt>
    <dgm:pt modelId="{2566B7B3-9383-4634-ACC1-4D146B4A7C04}" type="pres">
      <dgm:prSet presAssocID="{4C36C844-BCE3-4D13-8171-EA9F5C5E2F67}" presName="childRect" presStyleLbl="bgAcc1" presStyleIdx="0" presStyleCnt="3">
        <dgm:presLayoutVars>
          <dgm:bulletEnabled val="1"/>
        </dgm:presLayoutVars>
      </dgm:prSet>
      <dgm:spPr/>
      <dgm:t>
        <a:bodyPr/>
        <a:lstStyle/>
        <a:p>
          <a:endParaRPr lang="en-NZ"/>
        </a:p>
      </dgm:t>
    </dgm:pt>
    <dgm:pt modelId="{E88CF078-4AD3-4A54-A239-07CE4C98BA63}" type="pres">
      <dgm:prSet presAssocID="{4C36C844-BCE3-4D13-8171-EA9F5C5E2F67}" presName="parentText" presStyleLbl="node1" presStyleIdx="0" presStyleCnt="0">
        <dgm:presLayoutVars>
          <dgm:chMax val="0"/>
          <dgm:bulletEnabled val="1"/>
        </dgm:presLayoutVars>
      </dgm:prSet>
      <dgm:spPr/>
      <dgm:t>
        <a:bodyPr/>
        <a:lstStyle/>
        <a:p>
          <a:endParaRPr lang="en-NZ"/>
        </a:p>
      </dgm:t>
    </dgm:pt>
    <dgm:pt modelId="{600A08A9-9BB2-4E98-B22E-F12A2F38E087}" type="pres">
      <dgm:prSet presAssocID="{4C36C844-BCE3-4D13-8171-EA9F5C5E2F67}" presName="parentRect" presStyleLbl="alignNode1" presStyleIdx="0" presStyleCnt="3"/>
      <dgm:spPr/>
      <dgm:t>
        <a:bodyPr/>
        <a:lstStyle/>
        <a:p>
          <a:endParaRPr lang="en-NZ"/>
        </a:p>
      </dgm:t>
    </dgm:pt>
    <dgm:pt modelId="{44706727-FC8F-4EF1-B43E-FC2A3DD00960}" type="pres">
      <dgm:prSet presAssocID="{4C36C844-BCE3-4D13-8171-EA9F5C5E2F67}" presName="adorn" presStyleLbl="fgAccFollowNode1" presStyleIdx="0" presStyleCnt="3"/>
      <dgm:spPr/>
    </dgm:pt>
    <dgm:pt modelId="{264E329A-5733-43CF-A791-7B29629BDF2C}" type="pres">
      <dgm:prSet presAssocID="{DB82C344-9382-46F1-9BBA-5F4AAB06DE3E}" presName="sibTrans" presStyleLbl="sibTrans2D1" presStyleIdx="0" presStyleCnt="0"/>
      <dgm:spPr/>
      <dgm:t>
        <a:bodyPr/>
        <a:lstStyle/>
        <a:p>
          <a:endParaRPr lang="en-NZ"/>
        </a:p>
      </dgm:t>
    </dgm:pt>
    <dgm:pt modelId="{AB5D9CD9-3E73-4421-968A-C573AC9538A7}" type="pres">
      <dgm:prSet presAssocID="{6FD6830C-5280-4CCF-B868-C13F2ED40813}" presName="compNode" presStyleCnt="0"/>
      <dgm:spPr/>
    </dgm:pt>
    <dgm:pt modelId="{AF4FA4DD-C355-473B-964B-C527D2C4AB47}" type="pres">
      <dgm:prSet presAssocID="{6FD6830C-5280-4CCF-B868-C13F2ED40813}" presName="childRect" presStyleLbl="bgAcc1" presStyleIdx="1" presStyleCnt="3">
        <dgm:presLayoutVars>
          <dgm:bulletEnabled val="1"/>
        </dgm:presLayoutVars>
      </dgm:prSet>
      <dgm:spPr/>
      <dgm:t>
        <a:bodyPr/>
        <a:lstStyle/>
        <a:p>
          <a:endParaRPr lang="en-NZ"/>
        </a:p>
      </dgm:t>
    </dgm:pt>
    <dgm:pt modelId="{FD2C65C0-9093-428D-A64D-3F17BF070415}" type="pres">
      <dgm:prSet presAssocID="{6FD6830C-5280-4CCF-B868-C13F2ED40813}" presName="parentText" presStyleLbl="node1" presStyleIdx="0" presStyleCnt="0">
        <dgm:presLayoutVars>
          <dgm:chMax val="0"/>
          <dgm:bulletEnabled val="1"/>
        </dgm:presLayoutVars>
      </dgm:prSet>
      <dgm:spPr/>
      <dgm:t>
        <a:bodyPr/>
        <a:lstStyle/>
        <a:p>
          <a:endParaRPr lang="en-NZ"/>
        </a:p>
      </dgm:t>
    </dgm:pt>
    <dgm:pt modelId="{848505E2-8797-4E3B-BBBD-397201390280}" type="pres">
      <dgm:prSet presAssocID="{6FD6830C-5280-4CCF-B868-C13F2ED40813}" presName="parentRect" presStyleLbl="alignNode1" presStyleIdx="1" presStyleCnt="3"/>
      <dgm:spPr/>
      <dgm:t>
        <a:bodyPr/>
        <a:lstStyle/>
        <a:p>
          <a:endParaRPr lang="en-NZ"/>
        </a:p>
      </dgm:t>
    </dgm:pt>
    <dgm:pt modelId="{AC078F1F-585B-433C-9B6E-FFF12608DDB6}" type="pres">
      <dgm:prSet presAssocID="{6FD6830C-5280-4CCF-B868-C13F2ED40813}" presName="adorn" presStyleLbl="fgAccFollowNode1" presStyleIdx="1" presStyleCnt="3"/>
      <dgm:spPr/>
    </dgm:pt>
    <dgm:pt modelId="{0CC579AF-6ED2-4336-BFDD-3E268572AA56}" type="pres">
      <dgm:prSet presAssocID="{C13D4C1E-E900-4C16-9FCF-AD45E81B1BCB}" presName="sibTrans" presStyleLbl="sibTrans2D1" presStyleIdx="0" presStyleCnt="0"/>
      <dgm:spPr/>
      <dgm:t>
        <a:bodyPr/>
        <a:lstStyle/>
        <a:p>
          <a:endParaRPr lang="en-NZ"/>
        </a:p>
      </dgm:t>
    </dgm:pt>
    <dgm:pt modelId="{C04C2411-92B1-4312-91FF-E3D42F3231EC}" type="pres">
      <dgm:prSet presAssocID="{E02319F6-057D-46D7-8940-0D3B332B6C11}" presName="compNode" presStyleCnt="0"/>
      <dgm:spPr/>
    </dgm:pt>
    <dgm:pt modelId="{186FA05E-D735-4205-83C9-CE1C46202085}" type="pres">
      <dgm:prSet presAssocID="{E02319F6-057D-46D7-8940-0D3B332B6C11}" presName="childRect" presStyleLbl="bgAcc1" presStyleIdx="2" presStyleCnt="3">
        <dgm:presLayoutVars>
          <dgm:bulletEnabled val="1"/>
        </dgm:presLayoutVars>
      </dgm:prSet>
      <dgm:spPr/>
      <dgm:t>
        <a:bodyPr/>
        <a:lstStyle/>
        <a:p>
          <a:endParaRPr lang="en-NZ"/>
        </a:p>
      </dgm:t>
    </dgm:pt>
    <dgm:pt modelId="{F527CB70-599F-4F88-8A68-E0A44DABD57B}" type="pres">
      <dgm:prSet presAssocID="{E02319F6-057D-46D7-8940-0D3B332B6C11}" presName="parentText" presStyleLbl="node1" presStyleIdx="0" presStyleCnt="0">
        <dgm:presLayoutVars>
          <dgm:chMax val="0"/>
          <dgm:bulletEnabled val="1"/>
        </dgm:presLayoutVars>
      </dgm:prSet>
      <dgm:spPr/>
      <dgm:t>
        <a:bodyPr/>
        <a:lstStyle/>
        <a:p>
          <a:endParaRPr lang="en-NZ"/>
        </a:p>
      </dgm:t>
    </dgm:pt>
    <dgm:pt modelId="{BF6D6816-819C-40F8-B716-44072A949309}" type="pres">
      <dgm:prSet presAssocID="{E02319F6-057D-46D7-8940-0D3B332B6C11}" presName="parentRect" presStyleLbl="alignNode1" presStyleIdx="2" presStyleCnt="3"/>
      <dgm:spPr/>
      <dgm:t>
        <a:bodyPr/>
        <a:lstStyle/>
        <a:p>
          <a:endParaRPr lang="en-NZ"/>
        </a:p>
      </dgm:t>
    </dgm:pt>
    <dgm:pt modelId="{65F70657-5AC3-404C-AC8A-840FC03CE847}" type="pres">
      <dgm:prSet presAssocID="{E02319F6-057D-46D7-8940-0D3B332B6C11}" presName="adorn" presStyleLbl="fgAccFollowNode1" presStyleIdx="2" presStyleCnt="3"/>
      <dgm:spPr/>
    </dgm:pt>
  </dgm:ptLst>
  <dgm:cxnLst>
    <dgm:cxn modelId="{28417F65-0ABF-426A-9D52-EB0AD9B41384}" type="presOf" srcId="{D0C25239-4C2C-4777-A6AE-B01E42891C80}" destId="{2566B7B3-9383-4634-ACC1-4D146B4A7C04}" srcOrd="0" destOrd="0" presId="urn:microsoft.com/office/officeart/2005/8/layout/bList2"/>
    <dgm:cxn modelId="{ABB134CF-80C7-4B6C-89DA-56D038B83376}" srcId="{4C36C844-BCE3-4D13-8171-EA9F5C5E2F67}" destId="{D0C25239-4C2C-4777-A6AE-B01E42891C80}" srcOrd="0" destOrd="0" parTransId="{B89F72DD-AB31-450E-A4DE-D098CFD45D6F}" sibTransId="{E0BF46AB-5D1B-4ED8-B0F5-1FABC0BCCC1A}"/>
    <dgm:cxn modelId="{1C53EB6C-6525-46FD-A731-346B73D8C547}" type="presOf" srcId="{689BF6C2-471F-454D-AC0A-91D528FEA272}" destId="{AF4FA4DD-C355-473B-964B-C527D2C4AB47}" srcOrd="0" destOrd="0" presId="urn:microsoft.com/office/officeart/2005/8/layout/bList2"/>
    <dgm:cxn modelId="{BA8090C3-0E5E-4781-BD98-3489CFC678CD}" type="presOf" srcId="{B69F73F0-A1E6-496B-BE56-E8EC58862F5E}" destId="{186FA05E-D735-4205-83C9-CE1C46202085}" srcOrd="0" destOrd="1" presId="urn:microsoft.com/office/officeart/2005/8/layout/bList2"/>
    <dgm:cxn modelId="{84D7095D-184E-4136-80EB-B5ABF3E5E80C}" srcId="{E02319F6-057D-46D7-8940-0D3B332B6C11}" destId="{A4351E2C-C802-4528-B672-7CFE82C4E382}" srcOrd="0" destOrd="0" parTransId="{1F0B8A22-F56B-4325-8027-4FFFA650E105}" sibTransId="{7D2AAE01-F865-449A-81F1-035DCCD2AC1C}"/>
    <dgm:cxn modelId="{DB1E1B68-1AF3-4012-AF90-37F780E5883E}" type="presOf" srcId="{E02319F6-057D-46D7-8940-0D3B332B6C11}" destId="{F527CB70-599F-4F88-8A68-E0A44DABD57B}" srcOrd="0" destOrd="0" presId="urn:microsoft.com/office/officeart/2005/8/layout/bList2"/>
    <dgm:cxn modelId="{14F6C9EE-0D93-44E4-B8B1-1417167FE14D}" type="presOf" srcId="{6FD6830C-5280-4CCF-B868-C13F2ED40813}" destId="{848505E2-8797-4E3B-BBBD-397201390280}" srcOrd="1" destOrd="0" presId="urn:microsoft.com/office/officeart/2005/8/layout/bList2"/>
    <dgm:cxn modelId="{26DE967A-C5C3-41FC-A486-072E421BF495}" type="presOf" srcId="{C13D4C1E-E900-4C16-9FCF-AD45E81B1BCB}" destId="{0CC579AF-6ED2-4336-BFDD-3E268572AA56}" srcOrd="0" destOrd="0" presId="urn:microsoft.com/office/officeart/2005/8/layout/bList2"/>
    <dgm:cxn modelId="{F43F5681-C66A-408E-A0E1-4BB6749CB176}" srcId="{FC85A051-037F-4C39-8CB0-37F14A1CFFEE}" destId="{E02319F6-057D-46D7-8940-0D3B332B6C11}" srcOrd="2" destOrd="0" parTransId="{9BBBB3F8-14FA-4865-8638-510BFC6CFB38}" sibTransId="{1741BA16-9779-4F1B-94EB-72D33B4BEFD9}"/>
    <dgm:cxn modelId="{B93FA54A-014B-4E94-A1E8-64CA0FBF168B}" type="presOf" srcId="{4C36C844-BCE3-4D13-8171-EA9F5C5E2F67}" destId="{600A08A9-9BB2-4E98-B22E-F12A2F38E087}" srcOrd="1" destOrd="0" presId="urn:microsoft.com/office/officeart/2005/8/layout/bList2"/>
    <dgm:cxn modelId="{2B6B4245-D195-413A-A979-5E6CE61DFC2D}" srcId="{E02319F6-057D-46D7-8940-0D3B332B6C11}" destId="{B69F73F0-A1E6-496B-BE56-E8EC58862F5E}" srcOrd="1" destOrd="0" parTransId="{2DD01ACD-C892-4859-909F-062893DCD907}" sibTransId="{04E7C760-10A7-4A05-9DD9-9710CA60282D}"/>
    <dgm:cxn modelId="{0CF39F6E-B308-4955-BDEB-123E186F929B}" type="presOf" srcId="{919244ED-2BD9-470C-9FC6-10B4AB581788}" destId="{AF4FA4DD-C355-473B-964B-C527D2C4AB47}" srcOrd="0" destOrd="1" presId="urn:microsoft.com/office/officeart/2005/8/layout/bList2"/>
    <dgm:cxn modelId="{031F59E8-8E04-4DE1-9026-BAC37F1C64B5}" type="presOf" srcId="{6FD6830C-5280-4CCF-B868-C13F2ED40813}" destId="{FD2C65C0-9093-428D-A64D-3F17BF070415}" srcOrd="0" destOrd="0" presId="urn:microsoft.com/office/officeart/2005/8/layout/bList2"/>
    <dgm:cxn modelId="{45186D38-CC9D-4F62-96AB-5536AC96542C}" type="presOf" srcId="{A4351E2C-C802-4528-B672-7CFE82C4E382}" destId="{186FA05E-D735-4205-83C9-CE1C46202085}" srcOrd="0" destOrd="0" presId="urn:microsoft.com/office/officeart/2005/8/layout/bList2"/>
    <dgm:cxn modelId="{CFA89B4B-F239-4680-BC2F-294779B64E68}" srcId="{FC85A051-037F-4C39-8CB0-37F14A1CFFEE}" destId="{6FD6830C-5280-4CCF-B868-C13F2ED40813}" srcOrd="1" destOrd="0" parTransId="{D67A5164-33C7-4F53-8EDC-BDC306590305}" sibTransId="{C13D4C1E-E900-4C16-9FCF-AD45E81B1BCB}"/>
    <dgm:cxn modelId="{577BE7DF-5A1D-4B74-B515-745D09F4C686}" srcId="{6FD6830C-5280-4CCF-B868-C13F2ED40813}" destId="{689BF6C2-471F-454D-AC0A-91D528FEA272}" srcOrd="0" destOrd="0" parTransId="{8550C64D-902F-43D2-82DC-4BC6BFD0B573}" sibTransId="{54C4BCC3-FAD6-484B-A971-FAB9C458D7AA}"/>
    <dgm:cxn modelId="{F154414C-1C0F-4D3D-B6CD-BAB148B56374}" type="presOf" srcId="{4C36C844-BCE3-4D13-8171-EA9F5C5E2F67}" destId="{E88CF078-4AD3-4A54-A239-07CE4C98BA63}" srcOrd="0" destOrd="0" presId="urn:microsoft.com/office/officeart/2005/8/layout/bList2"/>
    <dgm:cxn modelId="{3DE1D42F-9877-4C6F-A55E-E8A09C90409A}" type="presOf" srcId="{DB82C344-9382-46F1-9BBA-5F4AAB06DE3E}" destId="{264E329A-5733-43CF-A791-7B29629BDF2C}" srcOrd="0" destOrd="0" presId="urn:microsoft.com/office/officeart/2005/8/layout/bList2"/>
    <dgm:cxn modelId="{7644599D-5EC3-4B61-B20A-866A41AD2149}" srcId="{FC85A051-037F-4C39-8CB0-37F14A1CFFEE}" destId="{4C36C844-BCE3-4D13-8171-EA9F5C5E2F67}" srcOrd="0" destOrd="0" parTransId="{F58C6F78-4717-465E-AD2A-E5A1A6762E08}" sibTransId="{DB82C344-9382-46F1-9BBA-5F4AAB06DE3E}"/>
    <dgm:cxn modelId="{60868C4D-A2F2-40CF-BAB2-7871F4A4A983}" type="presOf" srcId="{E02319F6-057D-46D7-8940-0D3B332B6C11}" destId="{BF6D6816-819C-40F8-B716-44072A949309}" srcOrd="1" destOrd="0" presId="urn:microsoft.com/office/officeart/2005/8/layout/bList2"/>
    <dgm:cxn modelId="{5C14C6E7-3E2E-4C2F-AC74-796CB780CC36}" type="presOf" srcId="{FC85A051-037F-4C39-8CB0-37F14A1CFFEE}" destId="{7EE379A6-5AD7-4339-8F8A-548A12128031}" srcOrd="0" destOrd="0" presId="urn:microsoft.com/office/officeart/2005/8/layout/bList2"/>
    <dgm:cxn modelId="{48D08508-12E6-4757-BD4D-000C5CF561D0}" srcId="{6FD6830C-5280-4CCF-B868-C13F2ED40813}" destId="{919244ED-2BD9-470C-9FC6-10B4AB581788}" srcOrd="1" destOrd="0" parTransId="{6F539ED8-3CEC-49BB-A83A-785BD5DF29D7}" sibTransId="{FBBE1543-DE08-4D90-BB56-3ED9CEBEFF0F}"/>
    <dgm:cxn modelId="{9DBFB5A4-E95F-45A3-AE4F-8ECF522BE8C7}" type="presParOf" srcId="{7EE379A6-5AD7-4339-8F8A-548A12128031}" destId="{5D9088F0-AE86-44B6-90CF-CE6C5AEC79E8}" srcOrd="0" destOrd="0" presId="urn:microsoft.com/office/officeart/2005/8/layout/bList2"/>
    <dgm:cxn modelId="{8DF878B2-2C8E-4C2F-AF6C-8EBB793B45FF}" type="presParOf" srcId="{5D9088F0-AE86-44B6-90CF-CE6C5AEC79E8}" destId="{2566B7B3-9383-4634-ACC1-4D146B4A7C04}" srcOrd="0" destOrd="0" presId="urn:microsoft.com/office/officeart/2005/8/layout/bList2"/>
    <dgm:cxn modelId="{6C235020-FA34-49A7-9D04-72095DD9DAB6}" type="presParOf" srcId="{5D9088F0-AE86-44B6-90CF-CE6C5AEC79E8}" destId="{E88CF078-4AD3-4A54-A239-07CE4C98BA63}" srcOrd="1" destOrd="0" presId="urn:microsoft.com/office/officeart/2005/8/layout/bList2"/>
    <dgm:cxn modelId="{4527C7A4-211A-4673-9BC3-CE9CA862D798}" type="presParOf" srcId="{5D9088F0-AE86-44B6-90CF-CE6C5AEC79E8}" destId="{600A08A9-9BB2-4E98-B22E-F12A2F38E087}" srcOrd="2" destOrd="0" presId="urn:microsoft.com/office/officeart/2005/8/layout/bList2"/>
    <dgm:cxn modelId="{2EA8E7CA-B7B3-4ED1-A969-6958350A1CAD}" type="presParOf" srcId="{5D9088F0-AE86-44B6-90CF-CE6C5AEC79E8}" destId="{44706727-FC8F-4EF1-B43E-FC2A3DD00960}" srcOrd="3" destOrd="0" presId="urn:microsoft.com/office/officeart/2005/8/layout/bList2"/>
    <dgm:cxn modelId="{FD52A556-8AE8-44F3-B219-7EE39E92F952}" type="presParOf" srcId="{7EE379A6-5AD7-4339-8F8A-548A12128031}" destId="{264E329A-5733-43CF-A791-7B29629BDF2C}" srcOrd="1" destOrd="0" presId="urn:microsoft.com/office/officeart/2005/8/layout/bList2"/>
    <dgm:cxn modelId="{03DB2C75-18F5-4626-9216-82D563198D15}" type="presParOf" srcId="{7EE379A6-5AD7-4339-8F8A-548A12128031}" destId="{AB5D9CD9-3E73-4421-968A-C573AC9538A7}" srcOrd="2" destOrd="0" presId="urn:microsoft.com/office/officeart/2005/8/layout/bList2"/>
    <dgm:cxn modelId="{E80DC0D1-6488-4E6A-B70F-EBFB38890018}" type="presParOf" srcId="{AB5D9CD9-3E73-4421-968A-C573AC9538A7}" destId="{AF4FA4DD-C355-473B-964B-C527D2C4AB47}" srcOrd="0" destOrd="0" presId="urn:microsoft.com/office/officeart/2005/8/layout/bList2"/>
    <dgm:cxn modelId="{7293C06D-C69C-4D00-9FC7-1FF2406CC507}" type="presParOf" srcId="{AB5D9CD9-3E73-4421-968A-C573AC9538A7}" destId="{FD2C65C0-9093-428D-A64D-3F17BF070415}" srcOrd="1" destOrd="0" presId="urn:microsoft.com/office/officeart/2005/8/layout/bList2"/>
    <dgm:cxn modelId="{1DFBCE9C-B428-4142-8718-23EB0391B5C7}" type="presParOf" srcId="{AB5D9CD9-3E73-4421-968A-C573AC9538A7}" destId="{848505E2-8797-4E3B-BBBD-397201390280}" srcOrd="2" destOrd="0" presId="urn:microsoft.com/office/officeart/2005/8/layout/bList2"/>
    <dgm:cxn modelId="{FF0743A0-EC2B-429A-A1A6-FA9903836059}" type="presParOf" srcId="{AB5D9CD9-3E73-4421-968A-C573AC9538A7}" destId="{AC078F1F-585B-433C-9B6E-FFF12608DDB6}" srcOrd="3" destOrd="0" presId="urn:microsoft.com/office/officeart/2005/8/layout/bList2"/>
    <dgm:cxn modelId="{B95024D8-F171-4C72-905D-C89DC1DEFED8}" type="presParOf" srcId="{7EE379A6-5AD7-4339-8F8A-548A12128031}" destId="{0CC579AF-6ED2-4336-BFDD-3E268572AA56}" srcOrd="3" destOrd="0" presId="urn:microsoft.com/office/officeart/2005/8/layout/bList2"/>
    <dgm:cxn modelId="{55A11921-0CCA-4D9F-90A8-502884D3E80F}" type="presParOf" srcId="{7EE379A6-5AD7-4339-8F8A-548A12128031}" destId="{C04C2411-92B1-4312-91FF-E3D42F3231EC}" srcOrd="4" destOrd="0" presId="urn:microsoft.com/office/officeart/2005/8/layout/bList2"/>
    <dgm:cxn modelId="{9A25A079-F6A5-4C8E-998A-5E60EB8584BF}" type="presParOf" srcId="{C04C2411-92B1-4312-91FF-E3D42F3231EC}" destId="{186FA05E-D735-4205-83C9-CE1C46202085}" srcOrd="0" destOrd="0" presId="urn:microsoft.com/office/officeart/2005/8/layout/bList2"/>
    <dgm:cxn modelId="{9449C592-2362-4506-9D5C-A3F1E4AB697D}" type="presParOf" srcId="{C04C2411-92B1-4312-91FF-E3D42F3231EC}" destId="{F527CB70-599F-4F88-8A68-E0A44DABD57B}" srcOrd="1" destOrd="0" presId="urn:microsoft.com/office/officeart/2005/8/layout/bList2"/>
    <dgm:cxn modelId="{10D32A34-53B5-43B5-B49D-29062C16C356}" type="presParOf" srcId="{C04C2411-92B1-4312-91FF-E3D42F3231EC}" destId="{BF6D6816-819C-40F8-B716-44072A949309}" srcOrd="2" destOrd="0" presId="urn:microsoft.com/office/officeart/2005/8/layout/bList2"/>
    <dgm:cxn modelId="{E237B148-8841-40C1-8590-590AEA599569}" type="presParOf" srcId="{C04C2411-92B1-4312-91FF-E3D42F3231EC}" destId="{65F70657-5AC3-404C-AC8A-840FC03CE847}"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0FBE62-278C-4FBC-B282-09C2149A913D}" type="doc">
      <dgm:prSet loTypeId="urn:microsoft.com/office/officeart/2005/8/layout/radial6" loCatId="cycle" qsTypeId="urn:microsoft.com/office/officeart/2005/8/quickstyle/simple1" qsCatId="simple" csTypeId="urn:microsoft.com/office/officeart/2005/8/colors/colorful3" csCatId="colorful" phldr="1"/>
      <dgm:spPr/>
      <dgm:t>
        <a:bodyPr/>
        <a:lstStyle/>
        <a:p>
          <a:endParaRPr lang="en-NZ"/>
        </a:p>
      </dgm:t>
    </dgm:pt>
    <dgm:pt modelId="{EB714B58-73E5-4DCE-B195-A53206F447BF}">
      <dgm:prSet phldrT="[Text]"/>
      <dgm:spPr/>
      <dgm:t>
        <a:bodyPr/>
        <a:lstStyle/>
        <a:p>
          <a:r>
            <a:rPr lang="en-NZ" dirty="0" smtClean="0">
              <a:solidFill>
                <a:schemeClr val="tx1"/>
              </a:solidFill>
            </a:rPr>
            <a:t>Reasons for youth gang membership</a:t>
          </a:r>
          <a:endParaRPr lang="en-NZ" dirty="0">
            <a:solidFill>
              <a:schemeClr val="tx1"/>
            </a:solidFill>
          </a:endParaRPr>
        </a:p>
      </dgm:t>
    </dgm:pt>
    <dgm:pt modelId="{783EFC2D-0836-47F3-9AED-721AAAF99D7E}" type="parTrans" cxnId="{268E1F91-F1EC-4E24-8351-6ACCA291D38E}">
      <dgm:prSet/>
      <dgm:spPr/>
      <dgm:t>
        <a:bodyPr/>
        <a:lstStyle/>
        <a:p>
          <a:endParaRPr lang="en-NZ"/>
        </a:p>
      </dgm:t>
    </dgm:pt>
    <dgm:pt modelId="{A2B57CF7-B7E2-4DAB-921B-3D4781EA387B}" type="sibTrans" cxnId="{268E1F91-F1EC-4E24-8351-6ACCA291D38E}">
      <dgm:prSet/>
      <dgm:spPr/>
      <dgm:t>
        <a:bodyPr/>
        <a:lstStyle/>
        <a:p>
          <a:endParaRPr lang="en-NZ"/>
        </a:p>
      </dgm:t>
    </dgm:pt>
    <dgm:pt modelId="{1AF0F34F-7B6C-46C3-965C-6514C4CDE96B}">
      <dgm:prSet phldrT="[Text]" custT="1"/>
      <dgm:spPr/>
      <dgm:t>
        <a:bodyPr/>
        <a:lstStyle/>
        <a:p>
          <a:r>
            <a:rPr lang="en-NZ" sz="2000" dirty="0" smtClean="0"/>
            <a:t>Antisocial behaviour</a:t>
          </a:r>
          <a:endParaRPr lang="en-NZ" sz="2000" dirty="0"/>
        </a:p>
      </dgm:t>
    </dgm:pt>
    <dgm:pt modelId="{BD5567F4-7258-42CC-997C-5F83EAA0B5B0}" type="parTrans" cxnId="{B13664C3-26F5-4592-8017-972E05373917}">
      <dgm:prSet/>
      <dgm:spPr/>
      <dgm:t>
        <a:bodyPr/>
        <a:lstStyle/>
        <a:p>
          <a:endParaRPr lang="en-NZ"/>
        </a:p>
      </dgm:t>
    </dgm:pt>
    <dgm:pt modelId="{325473B3-16F1-4121-806C-6280A0EE39A9}" type="sibTrans" cxnId="{B13664C3-26F5-4592-8017-972E05373917}">
      <dgm:prSet/>
      <dgm:spPr/>
      <dgm:t>
        <a:bodyPr/>
        <a:lstStyle/>
        <a:p>
          <a:endParaRPr lang="en-NZ"/>
        </a:p>
      </dgm:t>
    </dgm:pt>
    <dgm:pt modelId="{F94D3857-6310-4127-BBD1-22F711123426}">
      <dgm:prSet phldrT="[Text]" custT="1"/>
      <dgm:spPr/>
      <dgm:t>
        <a:bodyPr/>
        <a:lstStyle/>
        <a:p>
          <a:r>
            <a:rPr lang="en-NZ" sz="2000" dirty="0" smtClean="0"/>
            <a:t>Influence of friends</a:t>
          </a:r>
          <a:endParaRPr lang="en-NZ" sz="2000" dirty="0"/>
        </a:p>
      </dgm:t>
    </dgm:pt>
    <dgm:pt modelId="{72ED3172-44F4-45E0-8428-AE115E5EA40D}" type="parTrans" cxnId="{3D137669-C7E6-403D-8A61-E84F04480372}">
      <dgm:prSet/>
      <dgm:spPr/>
      <dgm:t>
        <a:bodyPr/>
        <a:lstStyle/>
        <a:p>
          <a:endParaRPr lang="en-NZ"/>
        </a:p>
      </dgm:t>
    </dgm:pt>
    <dgm:pt modelId="{3D2F43C4-9915-4B38-A657-F9AE32296A84}" type="sibTrans" cxnId="{3D137669-C7E6-403D-8A61-E84F04480372}">
      <dgm:prSet/>
      <dgm:spPr/>
      <dgm:t>
        <a:bodyPr/>
        <a:lstStyle/>
        <a:p>
          <a:endParaRPr lang="en-NZ"/>
        </a:p>
      </dgm:t>
    </dgm:pt>
    <dgm:pt modelId="{51A884F4-7E51-465C-A800-249C94D462B8}">
      <dgm:prSet phldrT="[Text]" custT="1"/>
      <dgm:spPr/>
      <dgm:t>
        <a:bodyPr/>
        <a:lstStyle/>
        <a:p>
          <a:r>
            <a:rPr lang="en-NZ" sz="1500" dirty="0" smtClean="0"/>
            <a:t>Neighbourhood Surroundings</a:t>
          </a:r>
          <a:endParaRPr lang="en-NZ" sz="1500" dirty="0"/>
        </a:p>
      </dgm:t>
    </dgm:pt>
    <dgm:pt modelId="{1A66A095-F032-4EB1-AD8E-29A7CA64981E}" type="parTrans" cxnId="{8FD4D15C-EECE-4E45-84F5-7EA0FD70DF93}">
      <dgm:prSet/>
      <dgm:spPr/>
      <dgm:t>
        <a:bodyPr/>
        <a:lstStyle/>
        <a:p>
          <a:endParaRPr lang="en-NZ"/>
        </a:p>
      </dgm:t>
    </dgm:pt>
    <dgm:pt modelId="{8C01F42B-BBC6-4652-8A29-F885D1E43F6B}" type="sibTrans" cxnId="{8FD4D15C-EECE-4E45-84F5-7EA0FD70DF93}">
      <dgm:prSet/>
      <dgm:spPr/>
      <dgm:t>
        <a:bodyPr/>
        <a:lstStyle/>
        <a:p>
          <a:endParaRPr lang="en-NZ"/>
        </a:p>
      </dgm:t>
    </dgm:pt>
    <dgm:pt modelId="{EB5ED95A-0213-49DA-8370-94D303B903A5}">
      <dgm:prSet phldrT="[Text]" custT="1"/>
      <dgm:spPr/>
      <dgm:t>
        <a:bodyPr/>
        <a:lstStyle/>
        <a:p>
          <a:r>
            <a:rPr lang="en-NZ" sz="2000" dirty="0" smtClean="0"/>
            <a:t>Negative Evaluation from others</a:t>
          </a:r>
          <a:endParaRPr lang="en-NZ" sz="2000" dirty="0"/>
        </a:p>
      </dgm:t>
    </dgm:pt>
    <dgm:pt modelId="{A7A655F9-49E5-4DE2-9DDB-17C431A55532}" type="parTrans" cxnId="{298A1BAE-6BE8-4A90-875A-03BAEA816DCD}">
      <dgm:prSet/>
      <dgm:spPr/>
      <dgm:t>
        <a:bodyPr/>
        <a:lstStyle/>
        <a:p>
          <a:endParaRPr lang="en-NZ"/>
        </a:p>
      </dgm:t>
    </dgm:pt>
    <dgm:pt modelId="{B0CBAE11-C6A3-4121-AB5C-026A8B86B067}" type="sibTrans" cxnId="{298A1BAE-6BE8-4A90-875A-03BAEA816DCD}">
      <dgm:prSet/>
      <dgm:spPr/>
      <dgm:t>
        <a:bodyPr/>
        <a:lstStyle/>
        <a:p>
          <a:endParaRPr lang="en-NZ"/>
        </a:p>
      </dgm:t>
    </dgm:pt>
    <dgm:pt modelId="{CE9EEEA2-E5DE-4399-8134-F19F0EAC8EBD}">
      <dgm:prSet phldrT="[Text]" custT="1"/>
      <dgm:spPr/>
      <dgm:t>
        <a:bodyPr/>
        <a:lstStyle/>
        <a:p>
          <a:r>
            <a:rPr lang="en-NZ" sz="2000" dirty="0" smtClean="0"/>
            <a:t>Access to money</a:t>
          </a:r>
          <a:endParaRPr lang="en-NZ" sz="2000" dirty="0"/>
        </a:p>
      </dgm:t>
    </dgm:pt>
    <dgm:pt modelId="{738519E2-A57A-4764-915D-2989F1708992}" type="parTrans" cxnId="{988F3192-EAC5-4134-9960-744186899C01}">
      <dgm:prSet/>
      <dgm:spPr/>
      <dgm:t>
        <a:bodyPr/>
        <a:lstStyle/>
        <a:p>
          <a:endParaRPr lang="en-NZ"/>
        </a:p>
      </dgm:t>
    </dgm:pt>
    <dgm:pt modelId="{3E2B17B3-0143-48F4-83B1-B5C02AE58BB9}" type="sibTrans" cxnId="{988F3192-EAC5-4134-9960-744186899C01}">
      <dgm:prSet/>
      <dgm:spPr/>
      <dgm:t>
        <a:bodyPr/>
        <a:lstStyle/>
        <a:p>
          <a:endParaRPr lang="en-NZ"/>
        </a:p>
      </dgm:t>
    </dgm:pt>
    <dgm:pt modelId="{AFAC7A72-8780-4506-9453-17C4CFF03352}" type="pres">
      <dgm:prSet presAssocID="{A10FBE62-278C-4FBC-B282-09C2149A913D}" presName="Name0" presStyleCnt="0">
        <dgm:presLayoutVars>
          <dgm:chMax val="1"/>
          <dgm:dir/>
          <dgm:animLvl val="ctr"/>
          <dgm:resizeHandles val="exact"/>
        </dgm:presLayoutVars>
      </dgm:prSet>
      <dgm:spPr/>
      <dgm:t>
        <a:bodyPr/>
        <a:lstStyle/>
        <a:p>
          <a:endParaRPr lang="en-NZ"/>
        </a:p>
      </dgm:t>
    </dgm:pt>
    <dgm:pt modelId="{C91D81E9-F2F3-4F19-9237-7BAB8CAF1CF5}" type="pres">
      <dgm:prSet presAssocID="{EB714B58-73E5-4DCE-B195-A53206F447BF}" presName="centerShape" presStyleLbl="node0" presStyleIdx="0" presStyleCnt="1" custScaleX="92667" custScaleY="92592" custLinFactNeighborX="540" custLinFactNeighborY="-2914"/>
      <dgm:spPr/>
      <dgm:t>
        <a:bodyPr/>
        <a:lstStyle/>
        <a:p>
          <a:endParaRPr lang="en-NZ"/>
        </a:p>
      </dgm:t>
    </dgm:pt>
    <dgm:pt modelId="{B5F55626-4D82-438A-9A63-79DA97BA8312}" type="pres">
      <dgm:prSet presAssocID="{1AF0F34F-7B6C-46C3-965C-6514C4CDE96B}" presName="node" presStyleLbl="node1" presStyleIdx="0" presStyleCnt="5" custScaleX="149965" custScaleY="132597" custRadScaleRad="94830" custRadScaleInc="-4393">
        <dgm:presLayoutVars>
          <dgm:bulletEnabled val="1"/>
        </dgm:presLayoutVars>
      </dgm:prSet>
      <dgm:spPr/>
      <dgm:t>
        <a:bodyPr/>
        <a:lstStyle/>
        <a:p>
          <a:endParaRPr lang="en-NZ"/>
        </a:p>
      </dgm:t>
    </dgm:pt>
    <dgm:pt modelId="{BF5A1CDD-1B43-4C30-8589-AFA454DC6229}" type="pres">
      <dgm:prSet presAssocID="{1AF0F34F-7B6C-46C3-965C-6514C4CDE96B}" presName="dummy" presStyleCnt="0"/>
      <dgm:spPr/>
    </dgm:pt>
    <dgm:pt modelId="{C38D3C1E-C26C-4E98-A16C-118403E712FF}" type="pres">
      <dgm:prSet presAssocID="{325473B3-16F1-4121-806C-6280A0EE39A9}" presName="sibTrans" presStyleLbl="sibTrans2D1" presStyleIdx="0" presStyleCnt="5"/>
      <dgm:spPr/>
      <dgm:t>
        <a:bodyPr/>
        <a:lstStyle/>
        <a:p>
          <a:endParaRPr lang="en-NZ"/>
        </a:p>
      </dgm:t>
    </dgm:pt>
    <dgm:pt modelId="{55281A60-8691-429D-A731-E52008672E7C}" type="pres">
      <dgm:prSet presAssocID="{F94D3857-6310-4127-BBD1-22F711123426}" presName="node" presStyleLbl="node1" presStyleIdx="1" presStyleCnt="5" custScaleX="141717" custScaleY="139829" custRadScaleRad="102341" custRadScaleInc="9347">
        <dgm:presLayoutVars>
          <dgm:bulletEnabled val="1"/>
        </dgm:presLayoutVars>
      </dgm:prSet>
      <dgm:spPr/>
      <dgm:t>
        <a:bodyPr/>
        <a:lstStyle/>
        <a:p>
          <a:endParaRPr lang="en-NZ"/>
        </a:p>
      </dgm:t>
    </dgm:pt>
    <dgm:pt modelId="{6ECF0567-B05B-4FBB-A5CC-14DCA0CD0018}" type="pres">
      <dgm:prSet presAssocID="{F94D3857-6310-4127-BBD1-22F711123426}" presName="dummy" presStyleCnt="0"/>
      <dgm:spPr/>
    </dgm:pt>
    <dgm:pt modelId="{5F18D466-5A73-4BDA-B601-FA8E63F9EA5D}" type="pres">
      <dgm:prSet presAssocID="{3D2F43C4-9915-4B38-A657-F9AE32296A84}" presName="sibTrans" presStyleLbl="sibTrans2D1" presStyleIdx="1" presStyleCnt="5"/>
      <dgm:spPr/>
      <dgm:t>
        <a:bodyPr/>
        <a:lstStyle/>
        <a:p>
          <a:endParaRPr lang="en-NZ"/>
        </a:p>
      </dgm:t>
    </dgm:pt>
    <dgm:pt modelId="{A3CF795E-A94D-40DF-8C40-A4B2AE2C0A96}" type="pres">
      <dgm:prSet presAssocID="{51A884F4-7E51-465C-A800-249C94D462B8}" presName="node" presStyleLbl="node1" presStyleIdx="2" presStyleCnt="5" custScaleX="144569" custScaleY="130117" custRadScaleRad="90846" custRadScaleInc="-13650">
        <dgm:presLayoutVars>
          <dgm:bulletEnabled val="1"/>
        </dgm:presLayoutVars>
      </dgm:prSet>
      <dgm:spPr/>
      <dgm:t>
        <a:bodyPr/>
        <a:lstStyle/>
        <a:p>
          <a:endParaRPr lang="en-NZ"/>
        </a:p>
      </dgm:t>
    </dgm:pt>
    <dgm:pt modelId="{AB2C80E8-072A-484F-A1EE-167AFEAD667F}" type="pres">
      <dgm:prSet presAssocID="{51A884F4-7E51-465C-A800-249C94D462B8}" presName="dummy" presStyleCnt="0"/>
      <dgm:spPr/>
    </dgm:pt>
    <dgm:pt modelId="{6CD43ECF-F04C-480C-8F0E-4EC6457A431C}" type="pres">
      <dgm:prSet presAssocID="{8C01F42B-BBC6-4652-8A29-F885D1E43F6B}" presName="sibTrans" presStyleLbl="sibTrans2D1" presStyleIdx="2" presStyleCnt="5"/>
      <dgm:spPr/>
      <dgm:t>
        <a:bodyPr/>
        <a:lstStyle/>
        <a:p>
          <a:endParaRPr lang="en-NZ"/>
        </a:p>
      </dgm:t>
    </dgm:pt>
    <dgm:pt modelId="{78575ADF-D196-4F0D-AF7C-62EF232FFC19}" type="pres">
      <dgm:prSet presAssocID="{EB5ED95A-0213-49DA-8370-94D303B903A5}" presName="node" presStyleLbl="node1" presStyleIdx="3" presStyleCnt="5" custScaleX="140522" custScaleY="136397" custRadScaleRad="93104" custRadScaleInc="26094">
        <dgm:presLayoutVars>
          <dgm:bulletEnabled val="1"/>
        </dgm:presLayoutVars>
      </dgm:prSet>
      <dgm:spPr/>
      <dgm:t>
        <a:bodyPr/>
        <a:lstStyle/>
        <a:p>
          <a:endParaRPr lang="en-NZ"/>
        </a:p>
      </dgm:t>
    </dgm:pt>
    <dgm:pt modelId="{E279050F-D37D-4FBC-A1BA-0E91BA334278}" type="pres">
      <dgm:prSet presAssocID="{EB5ED95A-0213-49DA-8370-94D303B903A5}" presName="dummy" presStyleCnt="0"/>
      <dgm:spPr/>
    </dgm:pt>
    <dgm:pt modelId="{58850B42-5B00-4882-9768-265778B05E77}" type="pres">
      <dgm:prSet presAssocID="{B0CBAE11-C6A3-4121-AB5C-026A8B86B067}" presName="sibTrans" presStyleLbl="sibTrans2D1" presStyleIdx="3" presStyleCnt="5"/>
      <dgm:spPr/>
      <dgm:t>
        <a:bodyPr/>
        <a:lstStyle/>
        <a:p>
          <a:endParaRPr lang="en-NZ"/>
        </a:p>
      </dgm:t>
    </dgm:pt>
    <dgm:pt modelId="{DCC82849-62B0-4CA2-8E68-CD6554C7B2F6}" type="pres">
      <dgm:prSet presAssocID="{CE9EEEA2-E5DE-4399-8134-F19F0EAC8EBD}" presName="node" presStyleLbl="node1" presStyleIdx="4" presStyleCnt="5" custScaleX="145865" custScaleY="134955" custRadScaleRad="96210" custRadScaleInc="3704">
        <dgm:presLayoutVars>
          <dgm:bulletEnabled val="1"/>
        </dgm:presLayoutVars>
      </dgm:prSet>
      <dgm:spPr/>
      <dgm:t>
        <a:bodyPr/>
        <a:lstStyle/>
        <a:p>
          <a:endParaRPr lang="en-NZ"/>
        </a:p>
      </dgm:t>
    </dgm:pt>
    <dgm:pt modelId="{1DE34777-FC75-40AE-BD5C-37F58E5D3049}" type="pres">
      <dgm:prSet presAssocID="{CE9EEEA2-E5DE-4399-8134-F19F0EAC8EBD}" presName="dummy" presStyleCnt="0"/>
      <dgm:spPr/>
    </dgm:pt>
    <dgm:pt modelId="{FA178A0B-874F-4DF4-AE28-E186EFEF23A4}" type="pres">
      <dgm:prSet presAssocID="{3E2B17B3-0143-48F4-83B1-B5C02AE58BB9}" presName="sibTrans" presStyleLbl="sibTrans2D1" presStyleIdx="4" presStyleCnt="5"/>
      <dgm:spPr/>
      <dgm:t>
        <a:bodyPr/>
        <a:lstStyle/>
        <a:p>
          <a:endParaRPr lang="en-NZ"/>
        </a:p>
      </dgm:t>
    </dgm:pt>
  </dgm:ptLst>
  <dgm:cxnLst>
    <dgm:cxn modelId="{298A1BAE-6BE8-4A90-875A-03BAEA816DCD}" srcId="{EB714B58-73E5-4DCE-B195-A53206F447BF}" destId="{EB5ED95A-0213-49DA-8370-94D303B903A5}" srcOrd="3" destOrd="0" parTransId="{A7A655F9-49E5-4DE2-9DDB-17C431A55532}" sibTransId="{B0CBAE11-C6A3-4121-AB5C-026A8B86B067}"/>
    <dgm:cxn modelId="{268E1F91-F1EC-4E24-8351-6ACCA291D38E}" srcId="{A10FBE62-278C-4FBC-B282-09C2149A913D}" destId="{EB714B58-73E5-4DCE-B195-A53206F447BF}" srcOrd="0" destOrd="0" parTransId="{783EFC2D-0836-47F3-9AED-721AAAF99D7E}" sibTransId="{A2B57CF7-B7E2-4DAB-921B-3D4781EA387B}"/>
    <dgm:cxn modelId="{E674ED87-910A-472A-8D73-154536B19A96}" type="presOf" srcId="{8C01F42B-BBC6-4652-8A29-F885D1E43F6B}" destId="{6CD43ECF-F04C-480C-8F0E-4EC6457A431C}" srcOrd="0" destOrd="0" presId="urn:microsoft.com/office/officeart/2005/8/layout/radial6"/>
    <dgm:cxn modelId="{E324F843-41DC-4168-8676-4D2F55DFED9A}" type="presOf" srcId="{F94D3857-6310-4127-BBD1-22F711123426}" destId="{55281A60-8691-429D-A731-E52008672E7C}" srcOrd="0" destOrd="0" presId="urn:microsoft.com/office/officeart/2005/8/layout/radial6"/>
    <dgm:cxn modelId="{988F3192-EAC5-4134-9960-744186899C01}" srcId="{EB714B58-73E5-4DCE-B195-A53206F447BF}" destId="{CE9EEEA2-E5DE-4399-8134-F19F0EAC8EBD}" srcOrd="4" destOrd="0" parTransId="{738519E2-A57A-4764-915D-2989F1708992}" sibTransId="{3E2B17B3-0143-48F4-83B1-B5C02AE58BB9}"/>
    <dgm:cxn modelId="{5CFDFD99-7192-464F-B86E-D4B125BEEA10}" type="presOf" srcId="{EB5ED95A-0213-49DA-8370-94D303B903A5}" destId="{78575ADF-D196-4F0D-AF7C-62EF232FFC19}" srcOrd="0" destOrd="0" presId="urn:microsoft.com/office/officeart/2005/8/layout/radial6"/>
    <dgm:cxn modelId="{FB4E99F8-7EC4-457F-853D-C37FAFEBE791}" type="presOf" srcId="{EB714B58-73E5-4DCE-B195-A53206F447BF}" destId="{C91D81E9-F2F3-4F19-9237-7BAB8CAF1CF5}" srcOrd="0" destOrd="0" presId="urn:microsoft.com/office/officeart/2005/8/layout/radial6"/>
    <dgm:cxn modelId="{015835F5-E00C-416D-BC71-BC7ECCEAAB8B}" type="presOf" srcId="{1AF0F34F-7B6C-46C3-965C-6514C4CDE96B}" destId="{B5F55626-4D82-438A-9A63-79DA97BA8312}" srcOrd="0" destOrd="0" presId="urn:microsoft.com/office/officeart/2005/8/layout/radial6"/>
    <dgm:cxn modelId="{7A7BAF47-6FFF-439A-9EE9-BF931DDAAB61}" type="presOf" srcId="{325473B3-16F1-4121-806C-6280A0EE39A9}" destId="{C38D3C1E-C26C-4E98-A16C-118403E712FF}" srcOrd="0" destOrd="0" presId="urn:microsoft.com/office/officeart/2005/8/layout/radial6"/>
    <dgm:cxn modelId="{CD8B9AF3-C45D-44FA-B4C7-CB3CC4EB7134}" type="presOf" srcId="{51A884F4-7E51-465C-A800-249C94D462B8}" destId="{A3CF795E-A94D-40DF-8C40-A4B2AE2C0A96}" srcOrd="0" destOrd="0" presId="urn:microsoft.com/office/officeart/2005/8/layout/radial6"/>
    <dgm:cxn modelId="{AC64E4C5-6D27-4ED1-8F6E-4C71B3090E6B}" type="presOf" srcId="{CE9EEEA2-E5DE-4399-8134-F19F0EAC8EBD}" destId="{DCC82849-62B0-4CA2-8E68-CD6554C7B2F6}" srcOrd="0" destOrd="0" presId="urn:microsoft.com/office/officeart/2005/8/layout/radial6"/>
    <dgm:cxn modelId="{990BCB5E-8545-430C-8918-B7DFF4884E94}" type="presOf" srcId="{A10FBE62-278C-4FBC-B282-09C2149A913D}" destId="{AFAC7A72-8780-4506-9453-17C4CFF03352}" srcOrd="0" destOrd="0" presId="urn:microsoft.com/office/officeart/2005/8/layout/radial6"/>
    <dgm:cxn modelId="{3D137669-C7E6-403D-8A61-E84F04480372}" srcId="{EB714B58-73E5-4DCE-B195-A53206F447BF}" destId="{F94D3857-6310-4127-BBD1-22F711123426}" srcOrd="1" destOrd="0" parTransId="{72ED3172-44F4-45E0-8428-AE115E5EA40D}" sibTransId="{3D2F43C4-9915-4B38-A657-F9AE32296A84}"/>
    <dgm:cxn modelId="{E82164B6-553C-4D03-8B3E-5A869160D051}" type="presOf" srcId="{B0CBAE11-C6A3-4121-AB5C-026A8B86B067}" destId="{58850B42-5B00-4882-9768-265778B05E77}" srcOrd="0" destOrd="0" presId="urn:microsoft.com/office/officeart/2005/8/layout/radial6"/>
    <dgm:cxn modelId="{8FD4D15C-EECE-4E45-84F5-7EA0FD70DF93}" srcId="{EB714B58-73E5-4DCE-B195-A53206F447BF}" destId="{51A884F4-7E51-465C-A800-249C94D462B8}" srcOrd="2" destOrd="0" parTransId="{1A66A095-F032-4EB1-AD8E-29A7CA64981E}" sibTransId="{8C01F42B-BBC6-4652-8A29-F885D1E43F6B}"/>
    <dgm:cxn modelId="{8B4170C6-EA30-4C27-9B17-458868C1C066}" type="presOf" srcId="{3D2F43C4-9915-4B38-A657-F9AE32296A84}" destId="{5F18D466-5A73-4BDA-B601-FA8E63F9EA5D}" srcOrd="0" destOrd="0" presId="urn:microsoft.com/office/officeart/2005/8/layout/radial6"/>
    <dgm:cxn modelId="{50968C61-3F09-4478-84D0-B43E024D3542}" type="presOf" srcId="{3E2B17B3-0143-48F4-83B1-B5C02AE58BB9}" destId="{FA178A0B-874F-4DF4-AE28-E186EFEF23A4}" srcOrd="0" destOrd="0" presId="urn:microsoft.com/office/officeart/2005/8/layout/radial6"/>
    <dgm:cxn modelId="{B13664C3-26F5-4592-8017-972E05373917}" srcId="{EB714B58-73E5-4DCE-B195-A53206F447BF}" destId="{1AF0F34F-7B6C-46C3-965C-6514C4CDE96B}" srcOrd="0" destOrd="0" parTransId="{BD5567F4-7258-42CC-997C-5F83EAA0B5B0}" sibTransId="{325473B3-16F1-4121-806C-6280A0EE39A9}"/>
    <dgm:cxn modelId="{9633FA44-C532-46AC-A6A0-D5655501A590}" type="presParOf" srcId="{AFAC7A72-8780-4506-9453-17C4CFF03352}" destId="{C91D81E9-F2F3-4F19-9237-7BAB8CAF1CF5}" srcOrd="0" destOrd="0" presId="urn:microsoft.com/office/officeart/2005/8/layout/radial6"/>
    <dgm:cxn modelId="{83533336-023A-4097-89B6-5F7E2919D605}" type="presParOf" srcId="{AFAC7A72-8780-4506-9453-17C4CFF03352}" destId="{B5F55626-4D82-438A-9A63-79DA97BA8312}" srcOrd="1" destOrd="0" presId="urn:microsoft.com/office/officeart/2005/8/layout/radial6"/>
    <dgm:cxn modelId="{C13127D8-34D7-4371-8075-17892CDF9345}" type="presParOf" srcId="{AFAC7A72-8780-4506-9453-17C4CFF03352}" destId="{BF5A1CDD-1B43-4C30-8589-AFA454DC6229}" srcOrd="2" destOrd="0" presId="urn:microsoft.com/office/officeart/2005/8/layout/radial6"/>
    <dgm:cxn modelId="{5CA7436A-0108-46BE-997A-A3A2FB03F9A1}" type="presParOf" srcId="{AFAC7A72-8780-4506-9453-17C4CFF03352}" destId="{C38D3C1E-C26C-4E98-A16C-118403E712FF}" srcOrd="3" destOrd="0" presId="urn:microsoft.com/office/officeart/2005/8/layout/radial6"/>
    <dgm:cxn modelId="{5A768B13-51D2-4865-A77C-26623202A1FA}" type="presParOf" srcId="{AFAC7A72-8780-4506-9453-17C4CFF03352}" destId="{55281A60-8691-429D-A731-E52008672E7C}" srcOrd="4" destOrd="0" presId="urn:microsoft.com/office/officeart/2005/8/layout/radial6"/>
    <dgm:cxn modelId="{C77281E4-028A-47E2-9100-AA048A0684E8}" type="presParOf" srcId="{AFAC7A72-8780-4506-9453-17C4CFF03352}" destId="{6ECF0567-B05B-4FBB-A5CC-14DCA0CD0018}" srcOrd="5" destOrd="0" presId="urn:microsoft.com/office/officeart/2005/8/layout/radial6"/>
    <dgm:cxn modelId="{10EAA5C3-C85F-4A5C-88E5-E8887F3D1198}" type="presParOf" srcId="{AFAC7A72-8780-4506-9453-17C4CFF03352}" destId="{5F18D466-5A73-4BDA-B601-FA8E63F9EA5D}" srcOrd="6" destOrd="0" presId="urn:microsoft.com/office/officeart/2005/8/layout/radial6"/>
    <dgm:cxn modelId="{CD2BD4ED-8372-4A4E-8E78-4A5AAA563081}" type="presParOf" srcId="{AFAC7A72-8780-4506-9453-17C4CFF03352}" destId="{A3CF795E-A94D-40DF-8C40-A4B2AE2C0A96}" srcOrd="7" destOrd="0" presId="urn:microsoft.com/office/officeart/2005/8/layout/radial6"/>
    <dgm:cxn modelId="{22977456-D9AB-436F-AECB-74551C5EA282}" type="presParOf" srcId="{AFAC7A72-8780-4506-9453-17C4CFF03352}" destId="{AB2C80E8-072A-484F-A1EE-167AFEAD667F}" srcOrd="8" destOrd="0" presId="urn:microsoft.com/office/officeart/2005/8/layout/radial6"/>
    <dgm:cxn modelId="{6D8E5A99-A746-4030-895E-2D2E8EB39216}" type="presParOf" srcId="{AFAC7A72-8780-4506-9453-17C4CFF03352}" destId="{6CD43ECF-F04C-480C-8F0E-4EC6457A431C}" srcOrd="9" destOrd="0" presId="urn:microsoft.com/office/officeart/2005/8/layout/radial6"/>
    <dgm:cxn modelId="{DE752064-F94C-457F-8A57-B35235CD09C7}" type="presParOf" srcId="{AFAC7A72-8780-4506-9453-17C4CFF03352}" destId="{78575ADF-D196-4F0D-AF7C-62EF232FFC19}" srcOrd="10" destOrd="0" presId="urn:microsoft.com/office/officeart/2005/8/layout/radial6"/>
    <dgm:cxn modelId="{6EAB7A6B-90ED-4464-9572-38E1D4B4A9D6}" type="presParOf" srcId="{AFAC7A72-8780-4506-9453-17C4CFF03352}" destId="{E279050F-D37D-4FBC-A1BA-0E91BA334278}" srcOrd="11" destOrd="0" presId="urn:microsoft.com/office/officeart/2005/8/layout/radial6"/>
    <dgm:cxn modelId="{E781746B-84F3-4731-A599-23E3180969FC}" type="presParOf" srcId="{AFAC7A72-8780-4506-9453-17C4CFF03352}" destId="{58850B42-5B00-4882-9768-265778B05E77}" srcOrd="12" destOrd="0" presId="urn:microsoft.com/office/officeart/2005/8/layout/radial6"/>
    <dgm:cxn modelId="{BC46EE9B-EC31-4894-83E0-E58D49A2D2A0}" type="presParOf" srcId="{AFAC7A72-8780-4506-9453-17C4CFF03352}" destId="{DCC82849-62B0-4CA2-8E68-CD6554C7B2F6}" srcOrd="13" destOrd="0" presId="urn:microsoft.com/office/officeart/2005/8/layout/radial6"/>
    <dgm:cxn modelId="{F9004C53-4D4F-4AA2-AD45-C3F773235A83}" type="presParOf" srcId="{AFAC7A72-8780-4506-9453-17C4CFF03352}" destId="{1DE34777-FC75-40AE-BD5C-37F58E5D3049}" srcOrd="14" destOrd="0" presId="urn:microsoft.com/office/officeart/2005/8/layout/radial6"/>
    <dgm:cxn modelId="{38615CD0-2D6E-4DB5-9972-F1592A4B8707}" type="presParOf" srcId="{AFAC7A72-8780-4506-9453-17C4CFF03352}" destId="{FA178A0B-874F-4DF4-AE28-E186EFEF23A4}"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023A6E-8227-4207-9032-E507D6CDC1A2}" type="doc">
      <dgm:prSet loTypeId="urn:microsoft.com/office/officeart/2005/8/layout/venn2" loCatId="relationship" qsTypeId="urn:microsoft.com/office/officeart/2005/8/quickstyle/3d1" qsCatId="3D" csTypeId="urn:microsoft.com/office/officeart/2005/8/colors/colorful3" csCatId="colorful" phldr="1"/>
      <dgm:spPr/>
      <dgm:t>
        <a:bodyPr/>
        <a:lstStyle/>
        <a:p>
          <a:endParaRPr lang="en-NZ"/>
        </a:p>
      </dgm:t>
    </dgm:pt>
    <dgm:pt modelId="{7609980F-123F-4278-9524-60FE8CFCB83B}">
      <dgm:prSet phldrT="[Text]" custT="1"/>
      <dgm:spPr/>
      <dgm:t>
        <a:bodyPr/>
        <a:lstStyle/>
        <a:p>
          <a:endParaRPr lang="en-NZ" sz="1200" smtClean="0"/>
        </a:p>
        <a:p>
          <a:endParaRPr lang="en-NZ" sz="1200" dirty="0"/>
        </a:p>
      </dgm:t>
    </dgm:pt>
    <dgm:pt modelId="{B2D35BF7-F361-4715-9A3E-29FF0B9AAF3B}" type="parTrans" cxnId="{B91CB4E1-A6CA-41D3-966C-CC5ABF075961}">
      <dgm:prSet/>
      <dgm:spPr/>
      <dgm:t>
        <a:bodyPr/>
        <a:lstStyle/>
        <a:p>
          <a:endParaRPr lang="en-NZ"/>
        </a:p>
      </dgm:t>
    </dgm:pt>
    <dgm:pt modelId="{BC40B7D5-A4C7-44BC-94B3-BF9CC357E448}" type="sibTrans" cxnId="{B91CB4E1-A6CA-41D3-966C-CC5ABF075961}">
      <dgm:prSet/>
      <dgm:spPr/>
      <dgm:t>
        <a:bodyPr/>
        <a:lstStyle/>
        <a:p>
          <a:endParaRPr lang="en-NZ"/>
        </a:p>
      </dgm:t>
    </dgm:pt>
    <dgm:pt modelId="{A54F37BC-BC66-4DD2-A7E8-77121DA8977F}">
      <dgm:prSet phldrT="[Text]" custT="1"/>
      <dgm:spPr/>
      <dgm:t>
        <a:bodyPr/>
        <a:lstStyle/>
        <a:p>
          <a:endParaRPr lang="en-NZ" sz="1400" b="0" dirty="0">
            <a:latin typeface="Garamond" pitchFamily="18" charset="0"/>
          </a:endParaRPr>
        </a:p>
      </dgm:t>
    </dgm:pt>
    <dgm:pt modelId="{916A2045-6008-4349-AA22-114D33CBDD1B}" type="parTrans" cxnId="{ED71D67E-22B9-4BD3-ACE9-8EF18CA2FC9F}">
      <dgm:prSet/>
      <dgm:spPr/>
      <dgm:t>
        <a:bodyPr/>
        <a:lstStyle/>
        <a:p>
          <a:endParaRPr lang="en-NZ"/>
        </a:p>
      </dgm:t>
    </dgm:pt>
    <dgm:pt modelId="{A5D97A4A-0CF9-488B-BA99-A5FB111AA0A5}" type="sibTrans" cxnId="{ED71D67E-22B9-4BD3-ACE9-8EF18CA2FC9F}">
      <dgm:prSet/>
      <dgm:spPr/>
      <dgm:t>
        <a:bodyPr/>
        <a:lstStyle/>
        <a:p>
          <a:endParaRPr lang="en-NZ"/>
        </a:p>
      </dgm:t>
    </dgm:pt>
    <dgm:pt modelId="{22E52FD6-F056-4413-92FC-5280AAB03FA9}">
      <dgm:prSet phldrT="[Text]" custT="1"/>
      <dgm:spPr/>
      <dgm:t>
        <a:bodyPr/>
        <a:lstStyle/>
        <a:p>
          <a:endParaRPr lang="en-NZ" sz="1600" b="0" dirty="0">
            <a:latin typeface="Garamond" pitchFamily="18" charset="0"/>
          </a:endParaRPr>
        </a:p>
      </dgm:t>
    </dgm:pt>
    <dgm:pt modelId="{558ADEC2-2E69-418D-9C33-D72AC56677CD}" type="parTrans" cxnId="{A3E6B5C3-FEBE-40BE-9D31-091052B53CB8}">
      <dgm:prSet/>
      <dgm:spPr/>
      <dgm:t>
        <a:bodyPr/>
        <a:lstStyle/>
        <a:p>
          <a:endParaRPr lang="en-NZ"/>
        </a:p>
      </dgm:t>
    </dgm:pt>
    <dgm:pt modelId="{0BC1E1C7-0742-4718-A906-EFC4C104885F}" type="sibTrans" cxnId="{A3E6B5C3-FEBE-40BE-9D31-091052B53CB8}">
      <dgm:prSet/>
      <dgm:spPr/>
      <dgm:t>
        <a:bodyPr/>
        <a:lstStyle/>
        <a:p>
          <a:endParaRPr lang="en-NZ"/>
        </a:p>
      </dgm:t>
    </dgm:pt>
    <dgm:pt modelId="{13898B76-8AFC-477D-BD82-1D9741495494}">
      <dgm:prSet phldrT="[Text]" custT="1"/>
      <dgm:spPr/>
      <dgm:t>
        <a:bodyPr/>
        <a:lstStyle/>
        <a:p>
          <a:r>
            <a:rPr lang="en-NZ" sz="1600" b="1" dirty="0" smtClean="0">
              <a:latin typeface="Garamond" pitchFamily="18" charset="0"/>
            </a:rPr>
            <a:t>Microsystem</a:t>
          </a:r>
        </a:p>
        <a:p>
          <a:r>
            <a:rPr lang="en-NZ" sz="1600" b="1" dirty="0" smtClean="0">
              <a:latin typeface="Garamond" pitchFamily="18" charset="0"/>
            </a:rPr>
            <a:t>Male cousins; Fathers; Friends; Teachers.</a:t>
          </a:r>
          <a:endParaRPr lang="en-NZ" sz="1600" b="1" dirty="0">
            <a:latin typeface="Garamond" pitchFamily="18" charset="0"/>
          </a:endParaRPr>
        </a:p>
      </dgm:t>
    </dgm:pt>
    <dgm:pt modelId="{6094D03E-FCF3-489D-BE05-E7DC854333DE}" type="parTrans" cxnId="{9E97AF24-C7AA-40FF-9B44-FF5B997BE1C1}">
      <dgm:prSet/>
      <dgm:spPr/>
      <dgm:t>
        <a:bodyPr/>
        <a:lstStyle/>
        <a:p>
          <a:endParaRPr lang="en-NZ"/>
        </a:p>
      </dgm:t>
    </dgm:pt>
    <dgm:pt modelId="{8FB005F0-5D98-48E6-9190-1B587ED42B45}" type="sibTrans" cxnId="{9E97AF24-C7AA-40FF-9B44-FF5B997BE1C1}">
      <dgm:prSet/>
      <dgm:spPr/>
      <dgm:t>
        <a:bodyPr/>
        <a:lstStyle/>
        <a:p>
          <a:endParaRPr lang="en-NZ"/>
        </a:p>
      </dgm:t>
    </dgm:pt>
    <dgm:pt modelId="{2F244347-5A37-4B27-91FC-57F6621AA02E}" type="pres">
      <dgm:prSet presAssocID="{02023A6E-8227-4207-9032-E507D6CDC1A2}" presName="Name0" presStyleCnt="0">
        <dgm:presLayoutVars>
          <dgm:chMax val="7"/>
          <dgm:resizeHandles val="exact"/>
        </dgm:presLayoutVars>
      </dgm:prSet>
      <dgm:spPr/>
      <dgm:t>
        <a:bodyPr/>
        <a:lstStyle/>
        <a:p>
          <a:endParaRPr lang="en-NZ"/>
        </a:p>
      </dgm:t>
    </dgm:pt>
    <dgm:pt modelId="{E08CB971-3E6C-442D-AFF7-8F7AD0CC8E18}" type="pres">
      <dgm:prSet presAssocID="{02023A6E-8227-4207-9032-E507D6CDC1A2}" presName="comp1" presStyleCnt="0"/>
      <dgm:spPr/>
      <dgm:t>
        <a:bodyPr/>
        <a:lstStyle/>
        <a:p>
          <a:endParaRPr lang="en-NZ"/>
        </a:p>
      </dgm:t>
    </dgm:pt>
    <dgm:pt modelId="{41C96FC7-915D-472C-9695-729B7796364B}" type="pres">
      <dgm:prSet presAssocID="{02023A6E-8227-4207-9032-E507D6CDC1A2}" presName="circle1" presStyleLbl="node1" presStyleIdx="0" presStyleCnt="4" custScaleX="110000" custLinFactNeighborX="-1300" custLinFactNeighborY="7373"/>
      <dgm:spPr/>
      <dgm:t>
        <a:bodyPr/>
        <a:lstStyle/>
        <a:p>
          <a:endParaRPr lang="en-NZ"/>
        </a:p>
      </dgm:t>
    </dgm:pt>
    <dgm:pt modelId="{695A262C-5809-4816-B2CB-438235BF2229}" type="pres">
      <dgm:prSet presAssocID="{02023A6E-8227-4207-9032-E507D6CDC1A2}" presName="c1text" presStyleLbl="node1" presStyleIdx="0" presStyleCnt="4">
        <dgm:presLayoutVars>
          <dgm:bulletEnabled val="1"/>
        </dgm:presLayoutVars>
      </dgm:prSet>
      <dgm:spPr/>
      <dgm:t>
        <a:bodyPr/>
        <a:lstStyle/>
        <a:p>
          <a:endParaRPr lang="en-NZ"/>
        </a:p>
      </dgm:t>
    </dgm:pt>
    <dgm:pt modelId="{0B7B24FF-4B0E-4057-A01A-656F340F0987}" type="pres">
      <dgm:prSet presAssocID="{02023A6E-8227-4207-9032-E507D6CDC1A2}" presName="comp2" presStyleCnt="0"/>
      <dgm:spPr/>
      <dgm:t>
        <a:bodyPr/>
        <a:lstStyle/>
        <a:p>
          <a:endParaRPr lang="en-NZ"/>
        </a:p>
      </dgm:t>
    </dgm:pt>
    <dgm:pt modelId="{91EB2780-8CA1-40F1-8472-5871A17AEC21}" type="pres">
      <dgm:prSet presAssocID="{02023A6E-8227-4207-9032-E507D6CDC1A2}" presName="circle2" presStyleLbl="node1" presStyleIdx="1" presStyleCnt="4" custScaleX="110000" custScaleY="110000"/>
      <dgm:spPr/>
      <dgm:t>
        <a:bodyPr/>
        <a:lstStyle/>
        <a:p>
          <a:endParaRPr lang="en-NZ"/>
        </a:p>
      </dgm:t>
    </dgm:pt>
    <dgm:pt modelId="{D0CF748F-C745-4C64-9EBF-F997F94FCC4B}" type="pres">
      <dgm:prSet presAssocID="{02023A6E-8227-4207-9032-E507D6CDC1A2}" presName="c2text" presStyleLbl="node1" presStyleIdx="1" presStyleCnt="4">
        <dgm:presLayoutVars>
          <dgm:bulletEnabled val="1"/>
        </dgm:presLayoutVars>
      </dgm:prSet>
      <dgm:spPr/>
      <dgm:t>
        <a:bodyPr/>
        <a:lstStyle/>
        <a:p>
          <a:endParaRPr lang="en-NZ"/>
        </a:p>
      </dgm:t>
    </dgm:pt>
    <dgm:pt modelId="{E91376F5-DFA2-4F44-834F-147D121C09FA}" type="pres">
      <dgm:prSet presAssocID="{02023A6E-8227-4207-9032-E507D6CDC1A2}" presName="comp3" presStyleCnt="0"/>
      <dgm:spPr/>
      <dgm:t>
        <a:bodyPr/>
        <a:lstStyle/>
        <a:p>
          <a:endParaRPr lang="en-NZ"/>
        </a:p>
      </dgm:t>
    </dgm:pt>
    <dgm:pt modelId="{889DC1EF-A994-469E-AD28-DAD64DEEA8A5}" type="pres">
      <dgm:prSet presAssocID="{02023A6E-8227-4207-9032-E507D6CDC1A2}" presName="circle3" presStyleLbl="node1" presStyleIdx="2" presStyleCnt="4" custScaleX="110000" custScaleY="110000"/>
      <dgm:spPr/>
      <dgm:t>
        <a:bodyPr/>
        <a:lstStyle/>
        <a:p>
          <a:endParaRPr lang="en-NZ"/>
        </a:p>
      </dgm:t>
    </dgm:pt>
    <dgm:pt modelId="{757DFDCB-468F-4BAF-BD8F-6ED83BA10F9D}" type="pres">
      <dgm:prSet presAssocID="{02023A6E-8227-4207-9032-E507D6CDC1A2}" presName="c3text" presStyleLbl="node1" presStyleIdx="2" presStyleCnt="4">
        <dgm:presLayoutVars>
          <dgm:bulletEnabled val="1"/>
        </dgm:presLayoutVars>
      </dgm:prSet>
      <dgm:spPr/>
      <dgm:t>
        <a:bodyPr/>
        <a:lstStyle/>
        <a:p>
          <a:endParaRPr lang="en-NZ"/>
        </a:p>
      </dgm:t>
    </dgm:pt>
    <dgm:pt modelId="{3C72206B-BE2E-4933-9F03-56275C300EA5}" type="pres">
      <dgm:prSet presAssocID="{02023A6E-8227-4207-9032-E507D6CDC1A2}" presName="comp4" presStyleCnt="0"/>
      <dgm:spPr/>
      <dgm:t>
        <a:bodyPr/>
        <a:lstStyle/>
        <a:p>
          <a:endParaRPr lang="en-NZ"/>
        </a:p>
      </dgm:t>
    </dgm:pt>
    <dgm:pt modelId="{B21630E5-79C2-45DC-8D06-B9288050B80F}" type="pres">
      <dgm:prSet presAssocID="{02023A6E-8227-4207-9032-E507D6CDC1A2}" presName="circle4" presStyleLbl="node1" presStyleIdx="3" presStyleCnt="4" custScaleX="110000" custScaleY="110000" custLinFactNeighborX="121" custLinFactNeighborY="2046"/>
      <dgm:spPr/>
      <dgm:t>
        <a:bodyPr/>
        <a:lstStyle/>
        <a:p>
          <a:endParaRPr lang="en-NZ"/>
        </a:p>
      </dgm:t>
    </dgm:pt>
    <dgm:pt modelId="{62DC6078-1992-43D4-B4D5-95F22B82100C}" type="pres">
      <dgm:prSet presAssocID="{02023A6E-8227-4207-9032-E507D6CDC1A2}" presName="c4text" presStyleLbl="node1" presStyleIdx="3" presStyleCnt="4">
        <dgm:presLayoutVars>
          <dgm:bulletEnabled val="1"/>
        </dgm:presLayoutVars>
      </dgm:prSet>
      <dgm:spPr/>
      <dgm:t>
        <a:bodyPr/>
        <a:lstStyle/>
        <a:p>
          <a:endParaRPr lang="en-NZ"/>
        </a:p>
      </dgm:t>
    </dgm:pt>
  </dgm:ptLst>
  <dgm:cxnLst>
    <dgm:cxn modelId="{BABCE071-0F5F-4A2D-B7F6-51EC3C6F70FC}" type="presOf" srcId="{7609980F-123F-4278-9524-60FE8CFCB83B}" destId="{41C96FC7-915D-472C-9695-729B7796364B}" srcOrd="0" destOrd="0" presId="urn:microsoft.com/office/officeart/2005/8/layout/venn2"/>
    <dgm:cxn modelId="{88CC84ED-1F6F-4BE1-A783-D15E97F2C90E}" type="presOf" srcId="{13898B76-8AFC-477D-BD82-1D9741495494}" destId="{62DC6078-1992-43D4-B4D5-95F22B82100C}" srcOrd="1" destOrd="0" presId="urn:microsoft.com/office/officeart/2005/8/layout/venn2"/>
    <dgm:cxn modelId="{15331099-90EB-4B11-ADD1-C327BB94FA95}" type="presOf" srcId="{22E52FD6-F056-4413-92FC-5280AAB03FA9}" destId="{889DC1EF-A994-469E-AD28-DAD64DEEA8A5}" srcOrd="0" destOrd="0" presId="urn:microsoft.com/office/officeart/2005/8/layout/venn2"/>
    <dgm:cxn modelId="{04C791CF-2942-4ABA-8995-63F4911DEA97}" type="presOf" srcId="{22E52FD6-F056-4413-92FC-5280AAB03FA9}" destId="{757DFDCB-468F-4BAF-BD8F-6ED83BA10F9D}" srcOrd="1" destOrd="0" presId="urn:microsoft.com/office/officeart/2005/8/layout/venn2"/>
    <dgm:cxn modelId="{A2EA1093-1B9C-4743-98BC-9A70CDAC28A8}" type="presOf" srcId="{02023A6E-8227-4207-9032-E507D6CDC1A2}" destId="{2F244347-5A37-4B27-91FC-57F6621AA02E}" srcOrd="0" destOrd="0" presId="urn:microsoft.com/office/officeart/2005/8/layout/venn2"/>
    <dgm:cxn modelId="{A3E6B5C3-FEBE-40BE-9D31-091052B53CB8}" srcId="{02023A6E-8227-4207-9032-E507D6CDC1A2}" destId="{22E52FD6-F056-4413-92FC-5280AAB03FA9}" srcOrd="2" destOrd="0" parTransId="{558ADEC2-2E69-418D-9C33-D72AC56677CD}" sibTransId="{0BC1E1C7-0742-4718-A906-EFC4C104885F}"/>
    <dgm:cxn modelId="{9E97AF24-C7AA-40FF-9B44-FF5B997BE1C1}" srcId="{02023A6E-8227-4207-9032-E507D6CDC1A2}" destId="{13898B76-8AFC-477D-BD82-1D9741495494}" srcOrd="3" destOrd="0" parTransId="{6094D03E-FCF3-489D-BE05-E7DC854333DE}" sibTransId="{8FB005F0-5D98-48E6-9190-1B587ED42B45}"/>
    <dgm:cxn modelId="{8E2B9DF8-04D9-4462-ADDA-CC658FC3BC9A}" type="presOf" srcId="{7609980F-123F-4278-9524-60FE8CFCB83B}" destId="{695A262C-5809-4816-B2CB-438235BF2229}" srcOrd="1" destOrd="0" presId="urn:microsoft.com/office/officeart/2005/8/layout/venn2"/>
    <dgm:cxn modelId="{B9138F20-D362-4A08-87EA-67D23F03817E}" type="presOf" srcId="{A54F37BC-BC66-4DD2-A7E8-77121DA8977F}" destId="{91EB2780-8CA1-40F1-8472-5871A17AEC21}" srcOrd="0" destOrd="0" presId="urn:microsoft.com/office/officeart/2005/8/layout/venn2"/>
    <dgm:cxn modelId="{1823D3E4-FC6D-43A6-9122-0E90C9F20CE9}" type="presOf" srcId="{13898B76-8AFC-477D-BD82-1D9741495494}" destId="{B21630E5-79C2-45DC-8D06-B9288050B80F}" srcOrd="0" destOrd="0" presId="urn:microsoft.com/office/officeart/2005/8/layout/venn2"/>
    <dgm:cxn modelId="{B91CB4E1-A6CA-41D3-966C-CC5ABF075961}" srcId="{02023A6E-8227-4207-9032-E507D6CDC1A2}" destId="{7609980F-123F-4278-9524-60FE8CFCB83B}" srcOrd="0" destOrd="0" parTransId="{B2D35BF7-F361-4715-9A3E-29FF0B9AAF3B}" sibTransId="{BC40B7D5-A4C7-44BC-94B3-BF9CC357E448}"/>
    <dgm:cxn modelId="{ED71D67E-22B9-4BD3-ACE9-8EF18CA2FC9F}" srcId="{02023A6E-8227-4207-9032-E507D6CDC1A2}" destId="{A54F37BC-BC66-4DD2-A7E8-77121DA8977F}" srcOrd="1" destOrd="0" parTransId="{916A2045-6008-4349-AA22-114D33CBDD1B}" sibTransId="{A5D97A4A-0CF9-488B-BA99-A5FB111AA0A5}"/>
    <dgm:cxn modelId="{884D582A-B916-4369-ABDB-7413F89B85A4}" type="presOf" srcId="{A54F37BC-BC66-4DD2-A7E8-77121DA8977F}" destId="{D0CF748F-C745-4C64-9EBF-F997F94FCC4B}" srcOrd="1" destOrd="0" presId="urn:microsoft.com/office/officeart/2005/8/layout/venn2"/>
    <dgm:cxn modelId="{70810E04-5C96-4388-B876-767B8FBB1DF9}" type="presParOf" srcId="{2F244347-5A37-4B27-91FC-57F6621AA02E}" destId="{E08CB971-3E6C-442D-AFF7-8F7AD0CC8E18}" srcOrd="0" destOrd="0" presId="urn:microsoft.com/office/officeart/2005/8/layout/venn2"/>
    <dgm:cxn modelId="{69AAFFE2-E79D-4DEC-9A97-96B76E22504E}" type="presParOf" srcId="{E08CB971-3E6C-442D-AFF7-8F7AD0CC8E18}" destId="{41C96FC7-915D-472C-9695-729B7796364B}" srcOrd="0" destOrd="0" presId="urn:microsoft.com/office/officeart/2005/8/layout/venn2"/>
    <dgm:cxn modelId="{ACB4673A-E326-4B33-9690-A176F0DAA0C9}" type="presParOf" srcId="{E08CB971-3E6C-442D-AFF7-8F7AD0CC8E18}" destId="{695A262C-5809-4816-B2CB-438235BF2229}" srcOrd="1" destOrd="0" presId="urn:microsoft.com/office/officeart/2005/8/layout/venn2"/>
    <dgm:cxn modelId="{B0E86A9B-7CDA-4F89-97E2-4DF1905722C9}" type="presParOf" srcId="{2F244347-5A37-4B27-91FC-57F6621AA02E}" destId="{0B7B24FF-4B0E-4057-A01A-656F340F0987}" srcOrd="1" destOrd="0" presId="urn:microsoft.com/office/officeart/2005/8/layout/venn2"/>
    <dgm:cxn modelId="{57962A79-3872-439F-A345-1619ED92A8C8}" type="presParOf" srcId="{0B7B24FF-4B0E-4057-A01A-656F340F0987}" destId="{91EB2780-8CA1-40F1-8472-5871A17AEC21}" srcOrd="0" destOrd="0" presId="urn:microsoft.com/office/officeart/2005/8/layout/venn2"/>
    <dgm:cxn modelId="{066A8EAB-D285-490F-B7A6-9004C90D011C}" type="presParOf" srcId="{0B7B24FF-4B0E-4057-A01A-656F340F0987}" destId="{D0CF748F-C745-4C64-9EBF-F997F94FCC4B}" srcOrd="1" destOrd="0" presId="urn:microsoft.com/office/officeart/2005/8/layout/venn2"/>
    <dgm:cxn modelId="{6A6729D9-3FD4-40EA-93BB-599430E3804D}" type="presParOf" srcId="{2F244347-5A37-4B27-91FC-57F6621AA02E}" destId="{E91376F5-DFA2-4F44-834F-147D121C09FA}" srcOrd="2" destOrd="0" presId="urn:microsoft.com/office/officeart/2005/8/layout/venn2"/>
    <dgm:cxn modelId="{D5580B2A-DC0E-4BDD-8D10-BBA03CA7ED3E}" type="presParOf" srcId="{E91376F5-DFA2-4F44-834F-147D121C09FA}" destId="{889DC1EF-A994-469E-AD28-DAD64DEEA8A5}" srcOrd="0" destOrd="0" presId="urn:microsoft.com/office/officeart/2005/8/layout/venn2"/>
    <dgm:cxn modelId="{CCE74236-B86D-4786-B037-6DC4867EDF3E}" type="presParOf" srcId="{E91376F5-DFA2-4F44-834F-147D121C09FA}" destId="{757DFDCB-468F-4BAF-BD8F-6ED83BA10F9D}" srcOrd="1" destOrd="0" presId="urn:microsoft.com/office/officeart/2005/8/layout/venn2"/>
    <dgm:cxn modelId="{B6635B7C-0D66-4C6E-8DC3-9E154BFB21ED}" type="presParOf" srcId="{2F244347-5A37-4B27-91FC-57F6621AA02E}" destId="{3C72206B-BE2E-4933-9F03-56275C300EA5}" srcOrd="3" destOrd="0" presId="urn:microsoft.com/office/officeart/2005/8/layout/venn2"/>
    <dgm:cxn modelId="{B2334804-3E79-4967-873A-A320164E4CED}" type="presParOf" srcId="{3C72206B-BE2E-4933-9F03-56275C300EA5}" destId="{B21630E5-79C2-45DC-8D06-B9288050B80F}" srcOrd="0" destOrd="0" presId="urn:microsoft.com/office/officeart/2005/8/layout/venn2"/>
    <dgm:cxn modelId="{DEE4AB95-61AC-4CDE-8AF1-35BD18736FAE}" type="presParOf" srcId="{3C72206B-BE2E-4933-9F03-56275C300EA5}" destId="{62DC6078-1992-43D4-B4D5-95F22B82100C}"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6B7B3-9383-4634-ACC1-4D146B4A7C04}">
      <dsp:nvSpPr>
        <dsp:cNvPr id="0" name=""/>
        <dsp:cNvSpPr/>
      </dsp:nvSpPr>
      <dsp:spPr>
        <a:xfrm>
          <a:off x="4606" y="1178446"/>
          <a:ext cx="1989752" cy="1485307"/>
        </a:xfrm>
        <a:prstGeom prst="round2SameRect">
          <a:avLst>
            <a:gd name="adj1" fmla="val 8000"/>
            <a:gd name="adj2" fmla="val 0"/>
          </a:avLst>
        </a:prstGeom>
        <a:solidFill>
          <a:schemeClr val="lt1">
            <a:alpha val="90000"/>
            <a:hueOff val="0"/>
            <a:satOff val="0"/>
            <a:lumOff val="0"/>
            <a:alphaOff val="0"/>
          </a:schemeClr>
        </a:solidFill>
        <a:ln w="11429" cap="flat" cmpd="sng" algn="ctr">
          <a:solidFill>
            <a:schemeClr val="accent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NZ" sz="1700" kern="1200" dirty="0" smtClean="0"/>
            <a:t>6.8% of general population &amp; 16.6% of </a:t>
          </a:r>
          <a:r>
            <a:rPr lang="en-NZ" sz="1700" kern="1200" dirty="0" smtClean="0">
              <a:latin typeface="+mn-lt"/>
            </a:rPr>
            <a:t>Māori population</a:t>
          </a:r>
          <a:endParaRPr lang="en-NZ" sz="1700" kern="1200" dirty="0">
            <a:latin typeface="+mn-lt"/>
          </a:endParaRPr>
        </a:p>
      </dsp:txBody>
      <dsp:txXfrm>
        <a:off x="39409" y="1213249"/>
        <a:ext cx="1920146" cy="1450504"/>
      </dsp:txXfrm>
    </dsp:sp>
    <dsp:sp modelId="{600A08A9-9BB2-4E98-B22E-F12A2F38E087}">
      <dsp:nvSpPr>
        <dsp:cNvPr id="0" name=""/>
        <dsp:cNvSpPr/>
      </dsp:nvSpPr>
      <dsp:spPr>
        <a:xfrm>
          <a:off x="4606" y="2663754"/>
          <a:ext cx="1989752" cy="638682"/>
        </a:xfrm>
        <a:prstGeom prst="rect">
          <a:avLst/>
        </a:prstGeom>
        <a:solidFill>
          <a:schemeClr val="accent2">
            <a:hueOff val="0"/>
            <a:satOff val="0"/>
            <a:lumOff val="0"/>
            <a:alphaOff val="0"/>
          </a:schemeClr>
        </a:solidFill>
        <a:ln w="11429" cap="flat" cmpd="sng" algn="ctr">
          <a:solidFill>
            <a:schemeClr val="accen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19050" bIns="0" numCol="1" spcCol="1270" anchor="ctr" anchorCtr="0">
          <a:noAutofit/>
        </a:bodyPr>
        <a:lstStyle/>
        <a:p>
          <a:pPr lvl="0" algn="l" defTabSz="666750">
            <a:lnSpc>
              <a:spcPct val="90000"/>
            </a:lnSpc>
            <a:spcBef>
              <a:spcPct val="0"/>
            </a:spcBef>
            <a:spcAft>
              <a:spcPct val="35000"/>
            </a:spcAft>
          </a:pPr>
          <a:r>
            <a:rPr lang="en-NZ" sz="1500" kern="1200" dirty="0" smtClean="0"/>
            <a:t>Unemployment</a:t>
          </a:r>
          <a:endParaRPr lang="en-NZ" sz="1500" kern="1200" dirty="0"/>
        </a:p>
      </dsp:txBody>
      <dsp:txXfrm>
        <a:off x="4606" y="2663754"/>
        <a:ext cx="1401233" cy="638682"/>
      </dsp:txXfrm>
    </dsp:sp>
    <dsp:sp modelId="{44706727-FC8F-4EF1-B43E-FC2A3DD00960}">
      <dsp:nvSpPr>
        <dsp:cNvPr id="0" name=""/>
        <dsp:cNvSpPr/>
      </dsp:nvSpPr>
      <dsp:spPr>
        <a:xfrm>
          <a:off x="1462127" y="2765203"/>
          <a:ext cx="696413" cy="696413"/>
        </a:xfrm>
        <a:prstGeom prst="ellipse">
          <a:avLst/>
        </a:prstGeom>
        <a:solidFill>
          <a:schemeClr val="accent2">
            <a:tint val="40000"/>
            <a:alpha val="90000"/>
            <a:hueOff val="0"/>
            <a:satOff val="0"/>
            <a:lumOff val="0"/>
            <a:alphaOff val="0"/>
          </a:schemeClr>
        </a:solidFill>
        <a:ln w="11429" cap="flat" cmpd="sng" algn="ctr">
          <a:solidFill>
            <a:schemeClr val="accent2">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AF4FA4DD-C355-473B-964B-C527D2C4AB47}">
      <dsp:nvSpPr>
        <dsp:cNvPr id="0" name=""/>
        <dsp:cNvSpPr/>
      </dsp:nvSpPr>
      <dsp:spPr>
        <a:xfrm>
          <a:off x="2331072" y="1178446"/>
          <a:ext cx="1989752" cy="1485307"/>
        </a:xfrm>
        <a:prstGeom prst="round2SameRect">
          <a:avLst>
            <a:gd name="adj1" fmla="val 8000"/>
            <a:gd name="adj2" fmla="val 0"/>
          </a:avLst>
        </a:prstGeom>
        <a:solidFill>
          <a:schemeClr val="lt1">
            <a:alpha val="90000"/>
            <a:hueOff val="0"/>
            <a:satOff val="0"/>
            <a:lumOff val="0"/>
            <a:alphaOff val="0"/>
          </a:schemeClr>
        </a:solidFill>
        <a:ln w="11429" cap="flat" cmpd="sng" algn="ctr">
          <a:solidFill>
            <a:schemeClr val="accent3">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NZ" sz="1700" kern="1200" dirty="0" smtClean="0"/>
            <a:t>22.2% &lt;15 years have no formal education </a:t>
          </a:r>
          <a:endParaRPr lang="en-NZ" sz="1700" kern="1200" dirty="0"/>
        </a:p>
        <a:p>
          <a:pPr marL="171450" lvl="1" indent="-171450" algn="l" defTabSz="755650">
            <a:lnSpc>
              <a:spcPct val="90000"/>
            </a:lnSpc>
            <a:spcBef>
              <a:spcPct val="0"/>
            </a:spcBef>
            <a:spcAft>
              <a:spcPct val="15000"/>
            </a:spcAft>
            <a:buChar char="••"/>
          </a:pPr>
          <a:r>
            <a:rPr lang="en-NZ" sz="1700" kern="1200" dirty="0" smtClean="0"/>
            <a:t>33.8% M</a:t>
          </a:r>
          <a:r>
            <a:rPr lang="en-NZ" sz="1700" kern="1200" dirty="0" smtClean="0">
              <a:latin typeface="+mn-lt"/>
            </a:rPr>
            <a:t>āori </a:t>
          </a:r>
          <a:r>
            <a:rPr lang="en-NZ" sz="1700" kern="1200" dirty="0" smtClean="0"/>
            <a:t>&lt;15 have no formal education</a:t>
          </a:r>
          <a:endParaRPr lang="en-NZ" sz="1700" kern="1200" dirty="0"/>
        </a:p>
      </dsp:txBody>
      <dsp:txXfrm>
        <a:off x="2365875" y="1213249"/>
        <a:ext cx="1920146" cy="1450504"/>
      </dsp:txXfrm>
    </dsp:sp>
    <dsp:sp modelId="{848505E2-8797-4E3B-BBBD-397201390280}">
      <dsp:nvSpPr>
        <dsp:cNvPr id="0" name=""/>
        <dsp:cNvSpPr/>
      </dsp:nvSpPr>
      <dsp:spPr>
        <a:xfrm>
          <a:off x="2331072" y="2663754"/>
          <a:ext cx="1989752" cy="638682"/>
        </a:xfrm>
        <a:prstGeom prst="rect">
          <a:avLst/>
        </a:prstGeom>
        <a:solidFill>
          <a:schemeClr val="accent3">
            <a:hueOff val="0"/>
            <a:satOff val="0"/>
            <a:lumOff val="0"/>
            <a:alphaOff val="0"/>
          </a:schemeClr>
        </a:solidFill>
        <a:ln w="11429" cap="flat" cmpd="sng" algn="ctr">
          <a:solidFill>
            <a:schemeClr val="accent3">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19050" bIns="0" numCol="1" spcCol="1270" anchor="ctr" anchorCtr="0">
          <a:noAutofit/>
        </a:bodyPr>
        <a:lstStyle/>
        <a:p>
          <a:pPr lvl="0" algn="l" defTabSz="666750">
            <a:lnSpc>
              <a:spcPct val="90000"/>
            </a:lnSpc>
            <a:spcBef>
              <a:spcPct val="0"/>
            </a:spcBef>
            <a:spcAft>
              <a:spcPct val="35000"/>
            </a:spcAft>
          </a:pPr>
          <a:r>
            <a:rPr lang="en-NZ" sz="1500" kern="1200" dirty="0" smtClean="0"/>
            <a:t>Education</a:t>
          </a:r>
          <a:endParaRPr lang="en-NZ" sz="1500" kern="1200" dirty="0"/>
        </a:p>
      </dsp:txBody>
      <dsp:txXfrm>
        <a:off x="2331072" y="2663754"/>
        <a:ext cx="1401233" cy="638682"/>
      </dsp:txXfrm>
    </dsp:sp>
    <dsp:sp modelId="{AC078F1F-585B-433C-9B6E-FFF12608DDB6}">
      <dsp:nvSpPr>
        <dsp:cNvPr id="0" name=""/>
        <dsp:cNvSpPr/>
      </dsp:nvSpPr>
      <dsp:spPr>
        <a:xfrm>
          <a:off x="3788593" y="2765203"/>
          <a:ext cx="696413" cy="696413"/>
        </a:xfrm>
        <a:prstGeom prst="ellipse">
          <a:avLst/>
        </a:prstGeom>
        <a:solidFill>
          <a:schemeClr val="accent3">
            <a:tint val="40000"/>
            <a:alpha val="90000"/>
            <a:hueOff val="0"/>
            <a:satOff val="0"/>
            <a:lumOff val="0"/>
            <a:alphaOff val="0"/>
          </a:schemeClr>
        </a:solidFill>
        <a:ln w="11429" cap="flat" cmpd="sng" algn="ctr">
          <a:solidFill>
            <a:schemeClr val="accent3">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 modelId="{186FA05E-D735-4205-83C9-CE1C46202085}">
      <dsp:nvSpPr>
        <dsp:cNvPr id="0" name=""/>
        <dsp:cNvSpPr/>
      </dsp:nvSpPr>
      <dsp:spPr>
        <a:xfrm>
          <a:off x="4657539" y="1178446"/>
          <a:ext cx="1989752" cy="1485307"/>
        </a:xfrm>
        <a:prstGeom prst="round2SameRect">
          <a:avLst>
            <a:gd name="adj1" fmla="val 8000"/>
            <a:gd name="adj2" fmla="val 0"/>
          </a:avLst>
        </a:prstGeom>
        <a:solidFill>
          <a:schemeClr val="lt1">
            <a:alpha val="90000"/>
            <a:hueOff val="0"/>
            <a:satOff val="0"/>
            <a:lumOff val="0"/>
            <a:alphaOff val="0"/>
          </a:schemeClr>
        </a:solidFill>
        <a:ln w="11429" cap="flat" cmpd="sng" algn="ctr">
          <a:solidFill>
            <a:schemeClr val="accent4">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NZ" sz="1700" kern="1200" dirty="0" smtClean="0"/>
            <a:t>$24,000 for individuals &lt;15</a:t>
          </a:r>
          <a:endParaRPr lang="en-NZ" sz="1700" kern="1200" dirty="0"/>
        </a:p>
        <a:p>
          <a:pPr marL="171450" lvl="1" indent="-171450" algn="l" defTabSz="755650">
            <a:lnSpc>
              <a:spcPct val="90000"/>
            </a:lnSpc>
            <a:spcBef>
              <a:spcPct val="0"/>
            </a:spcBef>
            <a:spcAft>
              <a:spcPct val="15000"/>
            </a:spcAft>
            <a:buChar char="••"/>
          </a:pPr>
          <a:r>
            <a:rPr lang="en-NZ" sz="1700" kern="1200" dirty="0" smtClean="0"/>
            <a:t>$20,600 for </a:t>
          </a:r>
          <a:r>
            <a:rPr lang="en-NZ" sz="1700" kern="1200" dirty="0" smtClean="0">
              <a:latin typeface="+mn-lt"/>
            </a:rPr>
            <a:t>Māori &lt;15</a:t>
          </a:r>
          <a:endParaRPr lang="en-NZ" sz="1700" kern="1200" dirty="0">
            <a:latin typeface="+mn-lt"/>
          </a:endParaRPr>
        </a:p>
      </dsp:txBody>
      <dsp:txXfrm>
        <a:off x="4692342" y="1213249"/>
        <a:ext cx="1920146" cy="1450504"/>
      </dsp:txXfrm>
    </dsp:sp>
    <dsp:sp modelId="{BF6D6816-819C-40F8-B716-44072A949309}">
      <dsp:nvSpPr>
        <dsp:cNvPr id="0" name=""/>
        <dsp:cNvSpPr/>
      </dsp:nvSpPr>
      <dsp:spPr>
        <a:xfrm>
          <a:off x="4657539" y="2663754"/>
          <a:ext cx="1989752" cy="638682"/>
        </a:xfrm>
        <a:prstGeom prst="rect">
          <a:avLst/>
        </a:prstGeom>
        <a:solidFill>
          <a:schemeClr val="accent4">
            <a:hueOff val="0"/>
            <a:satOff val="0"/>
            <a:lumOff val="0"/>
            <a:alphaOff val="0"/>
          </a:schemeClr>
        </a:solidFill>
        <a:ln w="11429" cap="flat" cmpd="sng" algn="ctr">
          <a:solidFill>
            <a:schemeClr val="accent4">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19050" bIns="0" numCol="1" spcCol="1270" anchor="ctr" anchorCtr="0">
          <a:noAutofit/>
        </a:bodyPr>
        <a:lstStyle/>
        <a:p>
          <a:pPr lvl="0" algn="l" defTabSz="666750">
            <a:lnSpc>
              <a:spcPct val="90000"/>
            </a:lnSpc>
            <a:spcBef>
              <a:spcPct val="0"/>
            </a:spcBef>
            <a:spcAft>
              <a:spcPct val="35000"/>
            </a:spcAft>
          </a:pPr>
          <a:r>
            <a:rPr lang="en-NZ" sz="1500" kern="1200" dirty="0" smtClean="0"/>
            <a:t>Annual income</a:t>
          </a:r>
          <a:endParaRPr lang="en-NZ" sz="1500" kern="1200" dirty="0"/>
        </a:p>
      </dsp:txBody>
      <dsp:txXfrm>
        <a:off x="4657539" y="2663754"/>
        <a:ext cx="1401233" cy="638682"/>
      </dsp:txXfrm>
    </dsp:sp>
    <dsp:sp modelId="{65F70657-5AC3-404C-AC8A-840FC03CE847}">
      <dsp:nvSpPr>
        <dsp:cNvPr id="0" name=""/>
        <dsp:cNvSpPr/>
      </dsp:nvSpPr>
      <dsp:spPr>
        <a:xfrm>
          <a:off x="6115059" y="2765203"/>
          <a:ext cx="696413" cy="696413"/>
        </a:xfrm>
        <a:prstGeom prst="ellipse">
          <a:avLst/>
        </a:prstGeom>
        <a:solidFill>
          <a:schemeClr val="accent4">
            <a:tint val="40000"/>
            <a:alpha val="90000"/>
            <a:hueOff val="0"/>
            <a:satOff val="0"/>
            <a:lumOff val="0"/>
            <a:alphaOff val="0"/>
          </a:schemeClr>
        </a:solidFill>
        <a:ln w="11429" cap="flat" cmpd="sng" algn="ctr">
          <a:solidFill>
            <a:schemeClr val="accent4">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78A0B-874F-4DF4-AE28-E186EFEF23A4}">
      <dsp:nvSpPr>
        <dsp:cNvPr id="0" name=""/>
        <dsp:cNvSpPr/>
      </dsp:nvSpPr>
      <dsp:spPr>
        <a:xfrm>
          <a:off x="1909235" y="743385"/>
          <a:ext cx="4219954" cy="4219954"/>
        </a:xfrm>
        <a:prstGeom prst="blockArc">
          <a:avLst>
            <a:gd name="adj1" fmla="val 12075452"/>
            <a:gd name="adj2" fmla="val 16065479"/>
            <a:gd name="adj3" fmla="val 4642"/>
          </a:avLst>
        </a:prstGeom>
        <a:solidFill>
          <a:schemeClr val="accent3">
            <a:hueOff val="-6872335"/>
            <a:satOff val="-58371"/>
            <a:lumOff val="19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850B42-5B00-4882-9768-265778B05E77}">
      <dsp:nvSpPr>
        <dsp:cNvPr id="0" name=""/>
        <dsp:cNvSpPr/>
      </dsp:nvSpPr>
      <dsp:spPr>
        <a:xfrm>
          <a:off x="1974698" y="546239"/>
          <a:ext cx="4219954" cy="4219954"/>
        </a:xfrm>
        <a:prstGeom prst="blockArc">
          <a:avLst>
            <a:gd name="adj1" fmla="val 7968676"/>
            <a:gd name="adj2" fmla="val 11728810"/>
            <a:gd name="adj3" fmla="val 4642"/>
          </a:avLst>
        </a:prstGeom>
        <a:solidFill>
          <a:schemeClr val="accent3">
            <a:hueOff val="-5154251"/>
            <a:satOff val="-43778"/>
            <a:lumOff val="14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D43ECF-F04C-480C-8F0E-4EC6457A431C}">
      <dsp:nvSpPr>
        <dsp:cNvPr id="0" name=""/>
        <dsp:cNvSpPr/>
      </dsp:nvSpPr>
      <dsp:spPr>
        <a:xfrm>
          <a:off x="1831457" y="425175"/>
          <a:ext cx="4219954" cy="4219954"/>
        </a:xfrm>
        <a:prstGeom prst="blockArc">
          <a:avLst>
            <a:gd name="adj1" fmla="val 3225581"/>
            <a:gd name="adj2" fmla="val 7655738"/>
            <a:gd name="adj3" fmla="val 4642"/>
          </a:avLst>
        </a:prstGeom>
        <a:solidFill>
          <a:schemeClr val="accent3">
            <a:hueOff val="-3436168"/>
            <a:satOff val="-29185"/>
            <a:lumOff val="9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18D466-5A73-4BDA-B601-FA8E63F9EA5D}">
      <dsp:nvSpPr>
        <dsp:cNvPr id="0" name=""/>
        <dsp:cNvSpPr/>
      </dsp:nvSpPr>
      <dsp:spPr>
        <a:xfrm>
          <a:off x="1861507" y="403562"/>
          <a:ext cx="4219954" cy="4219954"/>
        </a:xfrm>
        <a:prstGeom prst="blockArc">
          <a:avLst>
            <a:gd name="adj1" fmla="val 21033224"/>
            <a:gd name="adj2" fmla="val 3287324"/>
            <a:gd name="adj3" fmla="val 4642"/>
          </a:avLst>
        </a:prstGeom>
        <a:solidFill>
          <a:schemeClr val="accent3">
            <a:hueOff val="-1718084"/>
            <a:satOff val="-14593"/>
            <a:lumOff val="4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8D3C1E-C26C-4E98-A16C-118403E712FF}">
      <dsp:nvSpPr>
        <dsp:cNvPr id="0" name=""/>
        <dsp:cNvSpPr/>
      </dsp:nvSpPr>
      <dsp:spPr>
        <a:xfrm>
          <a:off x="1947652" y="741522"/>
          <a:ext cx="4219954" cy="4219954"/>
        </a:xfrm>
        <a:prstGeom prst="blockArc">
          <a:avLst>
            <a:gd name="adj1" fmla="val 16001324"/>
            <a:gd name="adj2" fmla="val 20450785"/>
            <a:gd name="adj3" fmla="val 464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1D81E9-F2F3-4F19-9237-7BAB8CAF1CF5}">
      <dsp:nvSpPr>
        <dsp:cNvPr id="0" name=""/>
        <dsp:cNvSpPr/>
      </dsp:nvSpPr>
      <dsp:spPr>
        <a:xfrm>
          <a:off x="3096325" y="1728188"/>
          <a:ext cx="1800962" cy="1799504"/>
        </a:xfrm>
        <a:prstGeom prst="ellipse">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NZ" sz="1700" kern="1200" dirty="0" smtClean="0">
              <a:solidFill>
                <a:schemeClr val="tx1"/>
              </a:solidFill>
            </a:rPr>
            <a:t>Reasons for youth gang membership</a:t>
          </a:r>
          <a:endParaRPr lang="en-NZ" sz="1700" kern="1200" dirty="0">
            <a:solidFill>
              <a:schemeClr val="tx1"/>
            </a:solidFill>
          </a:endParaRPr>
        </a:p>
      </dsp:txBody>
      <dsp:txXfrm>
        <a:off x="3360070" y="1991719"/>
        <a:ext cx="1273472" cy="1272442"/>
      </dsp:txXfrm>
    </dsp:sp>
    <dsp:sp modelId="{B5F55626-4D82-438A-9A63-79DA97BA8312}">
      <dsp:nvSpPr>
        <dsp:cNvPr id="0" name=""/>
        <dsp:cNvSpPr/>
      </dsp:nvSpPr>
      <dsp:spPr>
        <a:xfrm>
          <a:off x="2918497" y="-108008"/>
          <a:ext cx="2040175" cy="1803895"/>
        </a:xfrm>
        <a:prstGeom prst="ellipse">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NZ" sz="2000" kern="1200" dirty="0" smtClean="0"/>
            <a:t>Antisocial behaviour</a:t>
          </a:r>
          <a:endParaRPr lang="en-NZ" sz="2000" kern="1200" dirty="0"/>
        </a:p>
      </dsp:txBody>
      <dsp:txXfrm>
        <a:off x="3217274" y="156166"/>
        <a:ext cx="1442621" cy="1275547"/>
      </dsp:txXfrm>
    </dsp:sp>
    <dsp:sp modelId="{55281A60-8691-429D-A731-E52008672E7C}">
      <dsp:nvSpPr>
        <dsp:cNvPr id="0" name=""/>
        <dsp:cNvSpPr/>
      </dsp:nvSpPr>
      <dsp:spPr>
        <a:xfrm>
          <a:off x="5040555" y="1224141"/>
          <a:ext cx="1927966" cy="1902281"/>
        </a:xfrm>
        <a:prstGeom prst="ellipse">
          <a:avLst/>
        </a:prstGeom>
        <a:solidFill>
          <a:schemeClr val="accent3">
            <a:hueOff val="-1718084"/>
            <a:satOff val="-14593"/>
            <a:lumOff val="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NZ" sz="2000" kern="1200" dirty="0" smtClean="0"/>
            <a:t>Influence of friends</a:t>
          </a:r>
          <a:endParaRPr lang="en-NZ" sz="2000" kern="1200" dirty="0"/>
        </a:p>
      </dsp:txBody>
      <dsp:txXfrm>
        <a:off x="5322899" y="1502724"/>
        <a:ext cx="1363278" cy="1345115"/>
      </dsp:txXfrm>
    </dsp:sp>
    <dsp:sp modelId="{A3CF795E-A94D-40DF-8C40-A4B2AE2C0A96}">
      <dsp:nvSpPr>
        <dsp:cNvPr id="0" name=""/>
        <dsp:cNvSpPr/>
      </dsp:nvSpPr>
      <dsp:spPr>
        <a:xfrm>
          <a:off x="4176460" y="3312364"/>
          <a:ext cx="1966766" cy="1770156"/>
        </a:xfrm>
        <a:prstGeom prst="ellipse">
          <a:avLst/>
        </a:prstGeom>
        <a:solidFill>
          <a:schemeClr val="accent3">
            <a:hueOff val="-3436168"/>
            <a:satOff val="-29185"/>
            <a:lumOff val="97"/>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NZ" sz="1500" kern="1200" dirty="0" smtClean="0"/>
            <a:t>Neighbourhood Surroundings</a:t>
          </a:r>
          <a:endParaRPr lang="en-NZ" sz="1500" kern="1200" dirty="0"/>
        </a:p>
      </dsp:txBody>
      <dsp:txXfrm>
        <a:off x="4464486" y="3571597"/>
        <a:ext cx="1390714" cy="1251690"/>
      </dsp:txXfrm>
    </dsp:sp>
    <dsp:sp modelId="{78575ADF-D196-4F0D-AF7C-62EF232FFC19}">
      <dsp:nvSpPr>
        <dsp:cNvPr id="0" name=""/>
        <dsp:cNvSpPr/>
      </dsp:nvSpPr>
      <dsp:spPr>
        <a:xfrm>
          <a:off x="1728193" y="3240363"/>
          <a:ext cx="1911709" cy="1855591"/>
        </a:xfrm>
        <a:prstGeom prst="ellipse">
          <a:avLst/>
        </a:prstGeom>
        <a:solidFill>
          <a:schemeClr val="accent3">
            <a:hueOff val="-5154251"/>
            <a:satOff val="-43778"/>
            <a:lumOff val="146"/>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NZ" sz="2000" kern="1200" dirty="0" smtClean="0"/>
            <a:t>Negative Evaluation from others</a:t>
          </a:r>
          <a:endParaRPr lang="en-NZ" sz="2000" kern="1200" dirty="0"/>
        </a:p>
      </dsp:txBody>
      <dsp:txXfrm>
        <a:off x="2008156" y="3512108"/>
        <a:ext cx="1351783" cy="1312101"/>
      </dsp:txXfrm>
    </dsp:sp>
    <dsp:sp modelId="{DCC82849-62B0-4CA2-8E68-CD6554C7B2F6}">
      <dsp:nvSpPr>
        <dsp:cNvPr id="0" name=""/>
        <dsp:cNvSpPr/>
      </dsp:nvSpPr>
      <dsp:spPr>
        <a:xfrm>
          <a:off x="1106242" y="1188137"/>
          <a:ext cx="1984397" cy="1835974"/>
        </a:xfrm>
        <a:prstGeom prst="ellipse">
          <a:avLst/>
        </a:prstGeom>
        <a:solidFill>
          <a:schemeClr val="accent3">
            <a:hueOff val="-6872335"/>
            <a:satOff val="-58371"/>
            <a:lumOff val="195"/>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NZ" sz="2000" kern="1200" dirty="0" smtClean="0"/>
            <a:t>Access to money</a:t>
          </a:r>
          <a:endParaRPr lang="en-NZ" sz="2000" kern="1200" dirty="0"/>
        </a:p>
      </dsp:txBody>
      <dsp:txXfrm>
        <a:off x="1396850" y="1457009"/>
        <a:ext cx="1403181" cy="12982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C96FC7-915D-472C-9695-729B7796364B}">
      <dsp:nvSpPr>
        <dsp:cNvPr id="0" name=""/>
        <dsp:cNvSpPr/>
      </dsp:nvSpPr>
      <dsp:spPr>
        <a:xfrm>
          <a:off x="1406100" y="0"/>
          <a:ext cx="5623824" cy="5112568"/>
        </a:xfrm>
        <a:prstGeom prst="ellips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NZ" sz="1200" kern="1200" smtClean="0"/>
        </a:p>
        <a:p>
          <a:pPr lvl="0" algn="ctr" defTabSz="533400">
            <a:lnSpc>
              <a:spcPct val="90000"/>
            </a:lnSpc>
            <a:spcBef>
              <a:spcPct val="0"/>
            </a:spcBef>
            <a:spcAft>
              <a:spcPct val="35000"/>
            </a:spcAft>
          </a:pPr>
          <a:endParaRPr lang="en-NZ" sz="1200" kern="1200" dirty="0"/>
        </a:p>
      </dsp:txBody>
      <dsp:txXfrm>
        <a:off x="3431801" y="255628"/>
        <a:ext cx="1572421" cy="766885"/>
      </dsp:txXfrm>
    </dsp:sp>
    <dsp:sp modelId="{91EB2780-8CA1-40F1-8472-5871A17AEC21}">
      <dsp:nvSpPr>
        <dsp:cNvPr id="0" name=""/>
        <dsp:cNvSpPr/>
      </dsp:nvSpPr>
      <dsp:spPr>
        <a:xfrm>
          <a:off x="2034946" y="715759"/>
          <a:ext cx="4499059" cy="4499059"/>
        </a:xfrm>
        <a:prstGeom prst="ellipse">
          <a:avLst/>
        </a:prstGeom>
        <a:solidFill>
          <a:schemeClr val="accent3">
            <a:hueOff val="-2290779"/>
            <a:satOff val="-19457"/>
            <a:lumOff val="65"/>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endParaRPr lang="en-NZ" sz="1400" b="0" kern="1200" dirty="0">
            <a:latin typeface="Garamond" pitchFamily="18" charset="0"/>
          </a:endParaRPr>
        </a:p>
      </dsp:txBody>
      <dsp:txXfrm>
        <a:off x="3498265" y="985703"/>
        <a:ext cx="1572421" cy="809830"/>
      </dsp:txXfrm>
    </dsp:sp>
    <dsp:sp modelId="{889DC1EF-A994-469E-AD28-DAD64DEEA8A5}">
      <dsp:nvSpPr>
        <dsp:cNvPr id="0" name=""/>
        <dsp:cNvSpPr/>
      </dsp:nvSpPr>
      <dsp:spPr>
        <a:xfrm>
          <a:off x="2597328" y="1789398"/>
          <a:ext cx="3374294" cy="3374294"/>
        </a:xfrm>
        <a:prstGeom prst="ellipse">
          <a:avLst/>
        </a:prstGeom>
        <a:solidFill>
          <a:schemeClr val="accent3">
            <a:hueOff val="-4581557"/>
            <a:satOff val="-38914"/>
            <a:lumOff val="13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NZ" sz="1600" b="0" kern="1200" dirty="0">
            <a:latin typeface="Garamond" pitchFamily="18" charset="0"/>
          </a:endParaRPr>
        </a:p>
      </dsp:txBody>
      <dsp:txXfrm>
        <a:off x="3498265" y="2042470"/>
        <a:ext cx="1572421" cy="759216"/>
      </dsp:txXfrm>
    </dsp:sp>
    <dsp:sp modelId="{B21630E5-79C2-45DC-8D06-B9288050B80F}">
      <dsp:nvSpPr>
        <dsp:cNvPr id="0" name=""/>
        <dsp:cNvSpPr/>
      </dsp:nvSpPr>
      <dsp:spPr>
        <a:xfrm>
          <a:off x="3162185" y="2863038"/>
          <a:ext cx="2249529" cy="2249529"/>
        </a:xfrm>
        <a:prstGeom prst="ellipse">
          <a:avLst/>
        </a:prstGeom>
        <a:solidFill>
          <a:schemeClr val="accent3">
            <a:hueOff val="-6872335"/>
            <a:satOff val="-58371"/>
            <a:lumOff val="195"/>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NZ" sz="1600" b="1" kern="1200" dirty="0" smtClean="0">
              <a:latin typeface="Garamond" pitchFamily="18" charset="0"/>
            </a:rPr>
            <a:t>Microsystem</a:t>
          </a:r>
        </a:p>
        <a:p>
          <a:pPr lvl="0" algn="ctr" defTabSz="711200">
            <a:lnSpc>
              <a:spcPct val="90000"/>
            </a:lnSpc>
            <a:spcBef>
              <a:spcPct val="0"/>
            </a:spcBef>
            <a:spcAft>
              <a:spcPct val="35000"/>
            </a:spcAft>
          </a:pPr>
          <a:r>
            <a:rPr lang="en-NZ" sz="1600" b="1" kern="1200" dirty="0" smtClean="0">
              <a:latin typeface="Garamond" pitchFamily="18" charset="0"/>
            </a:rPr>
            <a:t>Male cousins; Fathers; Friends; Teachers.</a:t>
          </a:r>
          <a:endParaRPr lang="en-NZ" sz="1600" b="1" kern="1200" dirty="0">
            <a:latin typeface="Garamond" pitchFamily="18" charset="0"/>
          </a:endParaRPr>
        </a:p>
      </dsp:txBody>
      <dsp:txXfrm>
        <a:off x="3491621" y="3425420"/>
        <a:ext cx="1590657" cy="1124764"/>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A6E853C-60C2-4D51-91A2-4DC7595D21BB}" type="datetimeFigureOut">
              <a:rPr lang="en-NZ" smtClean="0"/>
              <a:t>19/04/2012</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738C6BE-D177-4C55-BF68-293759ECB902}" type="slidenum">
              <a:rPr lang="en-NZ" smtClean="0"/>
              <a:t>‹#›</a:t>
            </a:fld>
            <a:endParaRPr lang="en-NZ"/>
          </a:p>
        </p:txBody>
      </p:sp>
    </p:spTree>
    <p:extLst>
      <p:ext uri="{BB962C8B-B14F-4D97-AF65-F5344CB8AC3E}">
        <p14:creationId xmlns:p14="http://schemas.microsoft.com/office/powerpoint/2010/main" val="1193786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738C6BE-D177-4C55-BF68-293759ECB902}" type="slidenum">
              <a:rPr lang="en-NZ" smtClean="0"/>
              <a:t>1</a:t>
            </a:fld>
            <a:endParaRPr lang="en-NZ"/>
          </a:p>
        </p:txBody>
      </p:sp>
    </p:spTree>
    <p:extLst>
      <p:ext uri="{BB962C8B-B14F-4D97-AF65-F5344CB8AC3E}">
        <p14:creationId xmlns:p14="http://schemas.microsoft.com/office/powerpoint/2010/main" val="1226694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aseline="0" dirty="0" smtClean="0"/>
              <a:t>For many, they had to face the legal consequences of their antisocial behaviour. For those that went to prison, they said they had to affiliate with a gang to survive their sentence. This required an involvement in antisocial behaviours to get the respect and power amongst other inmates.</a:t>
            </a:r>
          </a:p>
          <a:p>
            <a:r>
              <a:rPr lang="en-NZ" baseline="0" dirty="0" smtClean="0"/>
              <a:t>Furthermore, participants explained that any skills and knowledge they had from the community would be enhanced in jail. </a:t>
            </a:r>
          </a:p>
          <a:p>
            <a:endParaRPr lang="en-NZ" dirty="0"/>
          </a:p>
        </p:txBody>
      </p:sp>
      <p:sp>
        <p:nvSpPr>
          <p:cNvPr id="4" name="Slide Number Placeholder 3"/>
          <p:cNvSpPr>
            <a:spLocks noGrp="1"/>
          </p:cNvSpPr>
          <p:nvPr>
            <p:ph type="sldNum" sz="quarter" idx="10"/>
          </p:nvPr>
        </p:nvSpPr>
        <p:spPr/>
        <p:txBody>
          <a:bodyPr/>
          <a:lstStyle/>
          <a:p>
            <a:fld id="{4738C6BE-D177-4C55-BF68-293759ECB902}" type="slidenum">
              <a:rPr lang="en-NZ" smtClean="0"/>
              <a:t>10</a:t>
            </a:fld>
            <a:endParaRPr lang="en-NZ"/>
          </a:p>
        </p:txBody>
      </p:sp>
    </p:spTree>
    <p:extLst>
      <p:ext uri="{BB962C8B-B14F-4D97-AF65-F5344CB8AC3E}">
        <p14:creationId xmlns:p14="http://schemas.microsoft.com/office/powerpoint/2010/main" val="1609251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Due</a:t>
            </a:r>
            <a:r>
              <a:rPr lang="en-NZ" baseline="0" dirty="0" smtClean="0"/>
              <a:t> to their parents financial situation, many participants described needing to earn money in the easiest possible way from a young age. </a:t>
            </a:r>
          </a:p>
          <a:p>
            <a:r>
              <a:rPr lang="en-NZ" baseline="0" dirty="0" smtClean="0"/>
              <a:t>This included selling drugs or stolen goods. </a:t>
            </a:r>
          </a:p>
          <a:p>
            <a:r>
              <a:rPr lang="en-NZ" baseline="0" dirty="0" smtClean="0"/>
              <a:t>The advantage of joining a gang was that they had a well established system to make money quickly</a:t>
            </a:r>
          </a:p>
          <a:p>
            <a:r>
              <a:rPr lang="en-NZ" baseline="0" dirty="0" smtClean="0"/>
              <a:t>Remaining at school would therefore have been detrimental to the business opportunities in the gang. </a:t>
            </a:r>
          </a:p>
          <a:p>
            <a:r>
              <a:rPr lang="en-NZ" baseline="0" dirty="0" smtClean="0"/>
              <a:t>Many actually described themselves as businessmen, particularly as professionalism was important to ensure longevity of their business. </a:t>
            </a:r>
          </a:p>
          <a:p>
            <a:endParaRPr lang="en-NZ" baseline="0" dirty="0" smtClean="0"/>
          </a:p>
          <a:p>
            <a:r>
              <a:rPr lang="en-NZ" baseline="0" dirty="0" smtClean="0"/>
              <a:t>As many of these individuals had left school and were living independently within the gang, they needed to be self sufficient to ensure they could afford their chosen lifestyle. </a:t>
            </a:r>
            <a:endParaRPr lang="en-NZ" dirty="0"/>
          </a:p>
        </p:txBody>
      </p:sp>
      <p:sp>
        <p:nvSpPr>
          <p:cNvPr id="4" name="Slide Number Placeholder 3"/>
          <p:cNvSpPr>
            <a:spLocks noGrp="1"/>
          </p:cNvSpPr>
          <p:nvPr>
            <p:ph type="sldNum" sz="quarter" idx="10"/>
          </p:nvPr>
        </p:nvSpPr>
        <p:spPr/>
        <p:txBody>
          <a:bodyPr/>
          <a:lstStyle/>
          <a:p>
            <a:fld id="{4738C6BE-D177-4C55-BF68-293759ECB902}" type="slidenum">
              <a:rPr lang="en-NZ" smtClean="0"/>
              <a:t>11</a:t>
            </a:fld>
            <a:endParaRPr lang="en-NZ"/>
          </a:p>
        </p:txBody>
      </p:sp>
    </p:spTree>
    <p:extLst>
      <p:ext uri="{BB962C8B-B14F-4D97-AF65-F5344CB8AC3E}">
        <p14:creationId xmlns:p14="http://schemas.microsoft.com/office/powerpoint/2010/main" val="1291663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Many explained that</a:t>
            </a:r>
            <a:r>
              <a:rPr lang="en-NZ" baseline="0" dirty="0" smtClean="0"/>
              <a:t> their neighbourhoods socialised them to youth gang membership. </a:t>
            </a:r>
          </a:p>
          <a:p>
            <a:r>
              <a:rPr lang="en-NZ" baseline="0" dirty="0" smtClean="0"/>
              <a:t>They described it as normal development – something that was expected. </a:t>
            </a:r>
          </a:p>
          <a:p>
            <a:r>
              <a:rPr lang="en-NZ" baseline="0" dirty="0" smtClean="0"/>
              <a:t>Having friends in the gang who were in close proximity were also important as they were easily accessible in instances of threat or attack from others. </a:t>
            </a:r>
          </a:p>
          <a:p>
            <a:endParaRPr lang="en-NZ" baseline="0" dirty="0" smtClean="0"/>
          </a:p>
          <a:p>
            <a:r>
              <a:rPr lang="en-NZ" baseline="0" dirty="0" smtClean="0"/>
              <a:t>The sense of ownership that they had over their given area further maintained their desire to remain in the gang. </a:t>
            </a:r>
          </a:p>
          <a:p>
            <a:r>
              <a:rPr lang="en-NZ" baseline="0" dirty="0" smtClean="0"/>
              <a:t>Being perceived as staunch or tough further increased their </a:t>
            </a:r>
            <a:r>
              <a:rPr lang="en-NZ" baseline="0" dirty="0" err="1" smtClean="0"/>
              <a:t>noteriety</a:t>
            </a:r>
            <a:r>
              <a:rPr lang="en-NZ" baseline="0" dirty="0" smtClean="0"/>
              <a:t>. </a:t>
            </a:r>
            <a:endParaRPr lang="en-NZ" dirty="0"/>
          </a:p>
        </p:txBody>
      </p:sp>
      <p:sp>
        <p:nvSpPr>
          <p:cNvPr id="4" name="Slide Number Placeholder 3"/>
          <p:cNvSpPr>
            <a:spLocks noGrp="1"/>
          </p:cNvSpPr>
          <p:nvPr>
            <p:ph type="sldNum" sz="quarter" idx="10"/>
          </p:nvPr>
        </p:nvSpPr>
        <p:spPr/>
        <p:txBody>
          <a:bodyPr/>
          <a:lstStyle/>
          <a:p>
            <a:fld id="{4738C6BE-D177-4C55-BF68-293759ECB902}" type="slidenum">
              <a:rPr lang="en-NZ" smtClean="0"/>
              <a:t>12</a:t>
            </a:fld>
            <a:endParaRPr lang="en-NZ"/>
          </a:p>
        </p:txBody>
      </p:sp>
    </p:spTree>
    <p:extLst>
      <p:ext uri="{BB962C8B-B14F-4D97-AF65-F5344CB8AC3E}">
        <p14:creationId xmlns:p14="http://schemas.microsoft.com/office/powerpoint/2010/main" val="197598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No</a:t>
            </a:r>
            <a:r>
              <a:rPr lang="en-NZ" baseline="0" dirty="0" smtClean="0"/>
              <a:t>t one of these participants described their schooling as enjoyable. </a:t>
            </a:r>
          </a:p>
          <a:p>
            <a:r>
              <a:rPr lang="en-NZ" baseline="0" dirty="0" smtClean="0"/>
              <a:t>Many felt as though they were negatively judged by teaching staff based on their race and family backgrounds</a:t>
            </a:r>
          </a:p>
          <a:p>
            <a:r>
              <a:rPr lang="en-NZ" baseline="0" dirty="0" smtClean="0"/>
              <a:t>This impacted on their desire to apply themselves in the classroom</a:t>
            </a:r>
          </a:p>
          <a:p>
            <a:r>
              <a:rPr lang="en-NZ" baseline="0" dirty="0" smtClean="0"/>
              <a:t>Many also hated being told what to do at school, particularly because within the gang they had the freedom to make their own choices. </a:t>
            </a:r>
          </a:p>
          <a:p>
            <a:endParaRPr lang="en-NZ" baseline="0" dirty="0" smtClean="0"/>
          </a:p>
          <a:p>
            <a:r>
              <a:rPr lang="en-NZ" baseline="0" dirty="0" smtClean="0"/>
              <a:t>Participants also disliked being stereotyped by mainstream society. This included being perceived as violent, lazy, a thief or dishonest. In response to these stereotypes, participants said that they would go out of their way to conform to these expectations.. And that is exemplified by the above quotation. </a:t>
            </a:r>
          </a:p>
        </p:txBody>
      </p:sp>
      <p:sp>
        <p:nvSpPr>
          <p:cNvPr id="4" name="Slide Number Placeholder 3"/>
          <p:cNvSpPr>
            <a:spLocks noGrp="1"/>
          </p:cNvSpPr>
          <p:nvPr>
            <p:ph type="sldNum" sz="quarter" idx="10"/>
          </p:nvPr>
        </p:nvSpPr>
        <p:spPr/>
        <p:txBody>
          <a:bodyPr/>
          <a:lstStyle/>
          <a:p>
            <a:fld id="{4738C6BE-D177-4C55-BF68-293759ECB902}" type="slidenum">
              <a:rPr lang="en-NZ" smtClean="0"/>
              <a:t>13</a:t>
            </a:fld>
            <a:endParaRPr lang="en-NZ"/>
          </a:p>
        </p:txBody>
      </p:sp>
    </p:spTree>
    <p:extLst>
      <p:ext uri="{BB962C8B-B14F-4D97-AF65-F5344CB8AC3E}">
        <p14:creationId xmlns:p14="http://schemas.microsoft.com/office/powerpoint/2010/main" val="3415468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purpose of </a:t>
            </a:r>
            <a:r>
              <a:rPr lang="en-NZ" dirty="0" err="1" smtClean="0"/>
              <a:t>Bronfenbrenner’s</a:t>
            </a:r>
            <a:r>
              <a:rPr lang="en-NZ" dirty="0" smtClean="0"/>
              <a:t> Ecological Theory</a:t>
            </a:r>
            <a:r>
              <a:rPr lang="en-NZ" baseline="0" dirty="0" smtClean="0"/>
              <a:t> of development was to consider how an individual develops within the different systems of their environment. </a:t>
            </a:r>
            <a:endParaRPr lang="en-NZ" baseline="0" dirty="0" smtClean="0"/>
          </a:p>
          <a:p>
            <a:endParaRPr lang="en-NZ" baseline="0" dirty="0" smtClean="0"/>
          </a:p>
          <a:p>
            <a:r>
              <a:rPr lang="en-NZ" baseline="0" dirty="0" smtClean="0"/>
              <a:t>The microsystem contains the developing individual and the direct interactions they have with people or objects in their environments. </a:t>
            </a:r>
          </a:p>
          <a:p>
            <a:r>
              <a:rPr lang="en-NZ" baseline="0" dirty="0" smtClean="0"/>
              <a:t>At this level, the most influential people were fathers, uncles, cousins, and friends who were in gangs</a:t>
            </a:r>
          </a:p>
          <a:p>
            <a:r>
              <a:rPr lang="en-NZ" dirty="0" smtClean="0"/>
              <a:t>Because of these relationships,</a:t>
            </a:r>
            <a:r>
              <a:rPr lang="en-NZ" baseline="0" dirty="0" smtClean="0"/>
              <a:t> young people were also looking for belonging</a:t>
            </a:r>
          </a:p>
          <a:p>
            <a:r>
              <a:rPr lang="en-NZ" baseline="0" dirty="0" smtClean="0"/>
              <a:t>The relationships they had with teachers was also weak</a:t>
            </a:r>
          </a:p>
          <a:p>
            <a:endParaRPr lang="en-NZ" baseline="0" dirty="0" smtClean="0"/>
          </a:p>
          <a:p>
            <a:r>
              <a:rPr lang="en-NZ" baseline="0" dirty="0" smtClean="0"/>
              <a:t>The </a:t>
            </a:r>
            <a:r>
              <a:rPr lang="en-NZ" baseline="0" dirty="0" err="1" smtClean="0"/>
              <a:t>mesosystem</a:t>
            </a:r>
            <a:r>
              <a:rPr lang="en-NZ" baseline="0" dirty="0" smtClean="0"/>
              <a:t> is defined as the interrelations in several different settings which the individual frequently participates </a:t>
            </a:r>
          </a:p>
          <a:p>
            <a:r>
              <a:rPr lang="en-NZ" baseline="0" dirty="0" smtClean="0"/>
              <a:t>Many of these young people explained that in each of these different settings, they were socialised to drug use, antisocial behaviour, and means to acquire money illegally. </a:t>
            </a:r>
          </a:p>
          <a:p>
            <a:r>
              <a:rPr lang="en-NZ" baseline="0" dirty="0" smtClean="0"/>
              <a:t>Solve problems with violence which also gives them respect and power</a:t>
            </a:r>
          </a:p>
          <a:p>
            <a:r>
              <a:rPr lang="en-NZ" baseline="0" dirty="0" smtClean="0"/>
              <a:t>	</a:t>
            </a:r>
          </a:p>
          <a:p>
            <a:r>
              <a:rPr lang="en-NZ" dirty="0" smtClean="0"/>
              <a:t>The </a:t>
            </a:r>
            <a:r>
              <a:rPr lang="en-NZ" dirty="0" err="1" smtClean="0"/>
              <a:t>exosystem</a:t>
            </a:r>
            <a:r>
              <a:rPr lang="en-NZ" dirty="0" smtClean="0"/>
              <a:t> is</a:t>
            </a:r>
            <a:r>
              <a:rPr lang="en-NZ" baseline="0" dirty="0" smtClean="0"/>
              <a:t> the variety of settings which are not directly occupied by the developing person, but that the events within this system impact on the individual. </a:t>
            </a:r>
          </a:p>
          <a:p>
            <a:r>
              <a:rPr lang="en-NZ" baseline="0" dirty="0" smtClean="0"/>
              <a:t>Lack of financial support from parents and family which increased the desire to make money in the gang</a:t>
            </a:r>
          </a:p>
          <a:p>
            <a:r>
              <a:rPr lang="en-NZ" baseline="0" dirty="0" smtClean="0"/>
              <a:t>Easy to find a group of similar young people in their neighbourhoods</a:t>
            </a:r>
          </a:p>
          <a:p>
            <a:r>
              <a:rPr lang="en-NZ" baseline="0" dirty="0" smtClean="0"/>
              <a:t>This strengthened the bond in the gang</a:t>
            </a:r>
          </a:p>
          <a:p>
            <a:r>
              <a:rPr lang="en-NZ" baseline="0" dirty="0" smtClean="0"/>
              <a:t>Going to prison was strengthened the bond between gang members.</a:t>
            </a:r>
          </a:p>
          <a:p>
            <a:endParaRPr lang="en-NZ" baseline="0" dirty="0" smtClean="0"/>
          </a:p>
          <a:p>
            <a:r>
              <a:rPr lang="en-NZ" baseline="0" dirty="0" smtClean="0"/>
              <a:t>The final system was the </a:t>
            </a:r>
            <a:r>
              <a:rPr lang="en-NZ" baseline="0" dirty="0" err="1" smtClean="0"/>
              <a:t>macrosystem</a:t>
            </a:r>
            <a:r>
              <a:rPr lang="en-NZ" baseline="0" dirty="0" smtClean="0"/>
              <a:t>. All previous systems are encompassed within this wider system as well as the consideration of subcultures and cultures.</a:t>
            </a:r>
          </a:p>
          <a:p>
            <a:r>
              <a:rPr lang="en-NZ" baseline="0" dirty="0" smtClean="0"/>
              <a:t>This included racism within the school system</a:t>
            </a:r>
          </a:p>
          <a:p>
            <a:r>
              <a:rPr lang="en-NZ" baseline="0" dirty="0" smtClean="0"/>
              <a:t>The lack of attachment to the education providers meant it was increasingly hard to compete against the lifestyle within the gang</a:t>
            </a:r>
          </a:p>
          <a:p>
            <a:r>
              <a:rPr lang="en-NZ" baseline="0" dirty="0" smtClean="0"/>
              <a:t>These stereotypes were noticed more generally by participants. </a:t>
            </a:r>
          </a:p>
        </p:txBody>
      </p:sp>
      <p:sp>
        <p:nvSpPr>
          <p:cNvPr id="4" name="Slide Number Placeholder 3"/>
          <p:cNvSpPr>
            <a:spLocks noGrp="1"/>
          </p:cNvSpPr>
          <p:nvPr>
            <p:ph type="sldNum" sz="quarter" idx="10"/>
          </p:nvPr>
        </p:nvSpPr>
        <p:spPr/>
        <p:txBody>
          <a:bodyPr/>
          <a:lstStyle/>
          <a:p>
            <a:fld id="{4738C6BE-D177-4C55-BF68-293759ECB902}" type="slidenum">
              <a:rPr lang="en-NZ" smtClean="0"/>
              <a:t>14</a:t>
            </a:fld>
            <a:endParaRPr lang="en-NZ"/>
          </a:p>
        </p:txBody>
      </p:sp>
    </p:spTree>
    <p:extLst>
      <p:ext uri="{BB962C8B-B14F-4D97-AF65-F5344CB8AC3E}">
        <p14:creationId xmlns:p14="http://schemas.microsoft.com/office/powerpoint/2010/main" val="3716606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consistencies in research</a:t>
            </a:r>
            <a:r>
              <a:rPr lang="en-NZ" baseline="0" dirty="0" smtClean="0"/>
              <a:t> over the past 10 years would suggest that:</a:t>
            </a:r>
          </a:p>
          <a:p>
            <a:r>
              <a:rPr lang="en-NZ" baseline="0" dirty="0" smtClean="0"/>
              <a:t>the needs of young people have remained the same </a:t>
            </a:r>
          </a:p>
          <a:p>
            <a:r>
              <a:rPr lang="en-NZ" baseline="0" dirty="0" smtClean="0"/>
              <a:t>the alternative to youth gang membership that have been proposed are not reaching some people or are not substantial enough to prompt the individual to join. </a:t>
            </a:r>
            <a:endParaRPr lang="en-NZ" dirty="0"/>
          </a:p>
        </p:txBody>
      </p:sp>
      <p:sp>
        <p:nvSpPr>
          <p:cNvPr id="4" name="Slide Number Placeholder 3"/>
          <p:cNvSpPr>
            <a:spLocks noGrp="1"/>
          </p:cNvSpPr>
          <p:nvPr>
            <p:ph type="sldNum" sz="quarter" idx="10"/>
          </p:nvPr>
        </p:nvSpPr>
        <p:spPr/>
        <p:txBody>
          <a:bodyPr/>
          <a:lstStyle/>
          <a:p>
            <a:fld id="{4738C6BE-D177-4C55-BF68-293759ECB902}" type="slidenum">
              <a:rPr lang="en-NZ" smtClean="0"/>
              <a:t>15</a:t>
            </a:fld>
            <a:endParaRPr lang="en-NZ"/>
          </a:p>
        </p:txBody>
      </p:sp>
    </p:spTree>
    <p:extLst>
      <p:ext uri="{BB962C8B-B14F-4D97-AF65-F5344CB8AC3E}">
        <p14:creationId xmlns:p14="http://schemas.microsoft.com/office/powerpoint/2010/main" val="52395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738C6BE-D177-4C55-BF68-293759ECB902}" type="slidenum">
              <a:rPr lang="en-NZ" smtClean="0"/>
              <a:t>2</a:t>
            </a:fld>
            <a:endParaRPr lang="en-NZ"/>
          </a:p>
        </p:txBody>
      </p:sp>
    </p:spTree>
    <p:extLst>
      <p:ext uri="{BB962C8B-B14F-4D97-AF65-F5344CB8AC3E}">
        <p14:creationId xmlns:p14="http://schemas.microsoft.com/office/powerpoint/2010/main" val="3460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a:t>
            </a:r>
            <a:r>
              <a:rPr lang="en-NZ" baseline="0" dirty="0" smtClean="0"/>
              <a:t> term ‘youth gang’ has been used by nearly everybody for numerous different purposes.</a:t>
            </a:r>
          </a:p>
          <a:p>
            <a:r>
              <a:rPr lang="en-NZ" baseline="0" dirty="0" smtClean="0"/>
              <a:t>Compared with adult gangs, there is a tendency to suggest that youth gangs are more fluid and less organised. </a:t>
            </a:r>
          </a:p>
          <a:p>
            <a:r>
              <a:rPr lang="en-NZ" baseline="0" dirty="0" smtClean="0"/>
              <a:t>Further </a:t>
            </a:r>
            <a:r>
              <a:rPr lang="en-NZ" baseline="0" dirty="0" smtClean="0"/>
              <a:t>complicating this issue is that teenage populations in general participate in similar activities like antisocial behaviour, drug use, sexual promiscuity and violence. </a:t>
            </a:r>
          </a:p>
          <a:p>
            <a:r>
              <a:rPr lang="en-NZ" baseline="0" dirty="0" smtClean="0"/>
              <a:t>Thrasher did not emphasise criminal offending as a common behaviour, however other researchers have since included this. </a:t>
            </a:r>
          </a:p>
          <a:p>
            <a:r>
              <a:rPr lang="en-NZ" baseline="0" dirty="0" smtClean="0"/>
              <a:t>Further research has also suggested that self-nomination was an equally reliable measure of youth gang membership. </a:t>
            </a:r>
          </a:p>
          <a:p>
            <a:r>
              <a:rPr lang="en-NZ" baseline="0" dirty="0" smtClean="0"/>
              <a:t>It was Curry &amp; Decker’s definition that was used to inform the </a:t>
            </a:r>
            <a:r>
              <a:rPr lang="en-NZ" baseline="0" dirty="0" err="1" smtClean="0"/>
              <a:t>critieria</a:t>
            </a:r>
            <a:r>
              <a:rPr lang="en-NZ" baseline="0" dirty="0" smtClean="0"/>
              <a:t> for participants in this study </a:t>
            </a:r>
          </a:p>
        </p:txBody>
      </p:sp>
      <p:sp>
        <p:nvSpPr>
          <p:cNvPr id="4" name="Slide Number Placeholder 3"/>
          <p:cNvSpPr>
            <a:spLocks noGrp="1"/>
          </p:cNvSpPr>
          <p:nvPr>
            <p:ph type="sldNum" sz="quarter" idx="10"/>
          </p:nvPr>
        </p:nvSpPr>
        <p:spPr/>
        <p:txBody>
          <a:bodyPr/>
          <a:lstStyle/>
          <a:p>
            <a:fld id="{4738C6BE-D177-4C55-BF68-293759ECB902}" type="slidenum">
              <a:rPr lang="en-NZ" smtClean="0"/>
              <a:t>3</a:t>
            </a:fld>
            <a:endParaRPr lang="en-NZ"/>
          </a:p>
        </p:txBody>
      </p:sp>
    </p:spTree>
    <p:extLst>
      <p:ext uri="{BB962C8B-B14F-4D97-AF65-F5344CB8AC3E}">
        <p14:creationId xmlns:p14="http://schemas.microsoft.com/office/powerpoint/2010/main" val="2710957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Despite this, media have a tendency to report that youth gang activity</a:t>
            </a:r>
            <a:r>
              <a:rPr lang="en-NZ" baseline="0" dirty="0" smtClean="0"/>
              <a:t> has increased locally and nationally</a:t>
            </a:r>
          </a:p>
          <a:p>
            <a:r>
              <a:rPr lang="en-NZ" baseline="0" dirty="0" smtClean="0"/>
              <a:t>These 600 members were thought to affiliate with 73 different gangs</a:t>
            </a:r>
          </a:p>
          <a:p>
            <a:r>
              <a:rPr lang="en-NZ" dirty="0" smtClean="0"/>
              <a:t>Important to recognise that geographical</a:t>
            </a:r>
            <a:r>
              <a:rPr lang="en-NZ" baseline="0" dirty="0" smtClean="0"/>
              <a:t> locations may mean different experiences for residents</a:t>
            </a:r>
            <a:endParaRPr lang="en-NZ" dirty="0"/>
          </a:p>
        </p:txBody>
      </p:sp>
      <p:sp>
        <p:nvSpPr>
          <p:cNvPr id="4" name="Slide Number Placeholder 3"/>
          <p:cNvSpPr>
            <a:spLocks noGrp="1"/>
          </p:cNvSpPr>
          <p:nvPr>
            <p:ph type="sldNum" sz="quarter" idx="10"/>
          </p:nvPr>
        </p:nvSpPr>
        <p:spPr/>
        <p:txBody>
          <a:bodyPr/>
          <a:lstStyle/>
          <a:p>
            <a:fld id="{4738C6BE-D177-4C55-BF68-293759ECB902}" type="slidenum">
              <a:rPr lang="en-NZ" smtClean="0"/>
              <a:t>4</a:t>
            </a:fld>
            <a:endParaRPr lang="en-NZ"/>
          </a:p>
        </p:txBody>
      </p:sp>
    </p:spTree>
    <p:extLst>
      <p:ext uri="{BB962C8B-B14F-4D97-AF65-F5344CB8AC3E}">
        <p14:creationId xmlns:p14="http://schemas.microsoft.com/office/powerpoint/2010/main" val="3904297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Teachers,</a:t>
            </a:r>
            <a:r>
              <a:rPr lang="en-NZ" baseline="0" dirty="0" smtClean="0"/>
              <a:t> community constables, school counsellors and community youth workers were all approached to recommend young people for this study.</a:t>
            </a:r>
          </a:p>
          <a:p>
            <a:r>
              <a:rPr lang="en-NZ" baseline="0" dirty="0" smtClean="0"/>
              <a:t>Some participants further asked their fellow youth gang members to participate. </a:t>
            </a:r>
          </a:p>
          <a:p>
            <a:r>
              <a:rPr lang="en-NZ" baseline="0" dirty="0" smtClean="0"/>
              <a:t>They were given a twenty dollar voucher after the interview. </a:t>
            </a:r>
            <a:endParaRPr lang="en-NZ" dirty="0"/>
          </a:p>
        </p:txBody>
      </p:sp>
      <p:sp>
        <p:nvSpPr>
          <p:cNvPr id="4" name="Slide Number Placeholder 3"/>
          <p:cNvSpPr>
            <a:spLocks noGrp="1"/>
          </p:cNvSpPr>
          <p:nvPr>
            <p:ph type="sldNum" sz="quarter" idx="10"/>
          </p:nvPr>
        </p:nvSpPr>
        <p:spPr/>
        <p:txBody>
          <a:bodyPr/>
          <a:lstStyle/>
          <a:p>
            <a:fld id="{4738C6BE-D177-4C55-BF68-293759ECB902}" type="slidenum">
              <a:rPr lang="en-NZ" smtClean="0"/>
              <a:t>5</a:t>
            </a:fld>
            <a:endParaRPr lang="en-NZ"/>
          </a:p>
        </p:txBody>
      </p:sp>
    </p:spTree>
    <p:extLst>
      <p:ext uri="{BB962C8B-B14F-4D97-AF65-F5344CB8AC3E}">
        <p14:creationId xmlns:p14="http://schemas.microsoft.com/office/powerpoint/2010/main" val="3823045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738C6BE-D177-4C55-BF68-293759ECB902}" type="slidenum">
              <a:rPr lang="en-NZ" smtClean="0"/>
              <a:t>6</a:t>
            </a:fld>
            <a:endParaRPr lang="en-NZ"/>
          </a:p>
        </p:txBody>
      </p:sp>
    </p:spTree>
    <p:extLst>
      <p:ext uri="{BB962C8B-B14F-4D97-AF65-F5344CB8AC3E}">
        <p14:creationId xmlns:p14="http://schemas.microsoft.com/office/powerpoint/2010/main" val="3027751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4738C6BE-D177-4C55-BF68-293759ECB902}" type="slidenum">
              <a:rPr lang="en-NZ" smtClean="0"/>
              <a:t>7</a:t>
            </a:fld>
            <a:endParaRPr lang="en-NZ"/>
          </a:p>
        </p:txBody>
      </p:sp>
    </p:spTree>
    <p:extLst>
      <p:ext uri="{BB962C8B-B14F-4D97-AF65-F5344CB8AC3E}">
        <p14:creationId xmlns:p14="http://schemas.microsoft.com/office/powerpoint/2010/main" val="3610003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Friends served a number of different functions within the gang:</a:t>
            </a:r>
          </a:p>
          <a:p>
            <a:r>
              <a:rPr lang="en-NZ" dirty="0" smtClean="0"/>
              <a:t>Firstly, participants</a:t>
            </a:r>
            <a:r>
              <a:rPr lang="en-NZ" baseline="0" dirty="0" smtClean="0"/>
              <a:t> experienced a greater degree of notoriety when accepted into the cool group or gang</a:t>
            </a:r>
          </a:p>
          <a:p>
            <a:endParaRPr lang="en-NZ" baseline="0" dirty="0" smtClean="0"/>
          </a:p>
          <a:p>
            <a:r>
              <a:rPr lang="en-NZ" baseline="0" dirty="0" smtClean="0"/>
              <a:t>They </a:t>
            </a:r>
            <a:r>
              <a:rPr lang="en-NZ" baseline="0" dirty="0" smtClean="0"/>
              <a:t>also became a part of a family unit that supported them to a greater degree than their existing </a:t>
            </a:r>
            <a:r>
              <a:rPr lang="en-NZ" baseline="0" dirty="0" smtClean="0"/>
              <a:t>families</a:t>
            </a:r>
          </a:p>
          <a:p>
            <a:r>
              <a:rPr lang="en-NZ" baseline="0" dirty="0" smtClean="0"/>
              <a:t>Many explained that their male relatives were involved with gangs which they thought was cool</a:t>
            </a:r>
          </a:p>
          <a:p>
            <a:r>
              <a:rPr lang="en-NZ" baseline="0" dirty="0" smtClean="0"/>
              <a:t>At the same time, these young people were longing for acceptance into a group because their role models were occupied in the gang</a:t>
            </a:r>
            <a:endParaRPr lang="en-NZ" baseline="0" dirty="0" smtClean="0"/>
          </a:p>
          <a:p>
            <a:r>
              <a:rPr lang="en-NZ" baseline="0" dirty="0" smtClean="0"/>
              <a:t>This </a:t>
            </a:r>
            <a:r>
              <a:rPr lang="en-NZ" baseline="0" dirty="0" smtClean="0"/>
              <a:t>support included the provision of financial, physical and emotional support in times of </a:t>
            </a:r>
            <a:r>
              <a:rPr lang="en-NZ" baseline="0" dirty="0" smtClean="0"/>
              <a:t>need</a:t>
            </a:r>
          </a:p>
          <a:p>
            <a:endParaRPr lang="en-NZ" baseline="0" dirty="0" smtClean="0"/>
          </a:p>
          <a:p>
            <a:r>
              <a:rPr lang="en-NZ" baseline="0" dirty="0" smtClean="0"/>
              <a:t>The influence of friends in promoting an antisocial lifestyle is readily discussed in the literature</a:t>
            </a:r>
          </a:p>
          <a:p>
            <a:r>
              <a:rPr lang="en-NZ" baseline="0" dirty="0" smtClean="0"/>
              <a:t>Less frequently acknowledged is the role that youth gang members have in accepting and nurturing young people who have often been rejected by society and their families. </a:t>
            </a:r>
            <a:endParaRPr lang="en-NZ" baseline="0" dirty="0" smtClean="0"/>
          </a:p>
          <a:p>
            <a:endParaRPr lang="en-NZ" dirty="0"/>
          </a:p>
        </p:txBody>
      </p:sp>
      <p:sp>
        <p:nvSpPr>
          <p:cNvPr id="4" name="Slide Number Placeholder 3"/>
          <p:cNvSpPr>
            <a:spLocks noGrp="1"/>
          </p:cNvSpPr>
          <p:nvPr>
            <p:ph type="sldNum" sz="quarter" idx="10"/>
          </p:nvPr>
        </p:nvSpPr>
        <p:spPr/>
        <p:txBody>
          <a:bodyPr/>
          <a:lstStyle/>
          <a:p>
            <a:fld id="{4738C6BE-D177-4C55-BF68-293759ECB902}" type="slidenum">
              <a:rPr lang="en-NZ" smtClean="0"/>
              <a:t>8</a:t>
            </a:fld>
            <a:endParaRPr lang="en-NZ"/>
          </a:p>
        </p:txBody>
      </p:sp>
    </p:spTree>
    <p:extLst>
      <p:ext uri="{BB962C8B-B14F-4D97-AF65-F5344CB8AC3E}">
        <p14:creationId xmlns:p14="http://schemas.microsoft.com/office/powerpoint/2010/main" val="2761912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Participants</a:t>
            </a:r>
            <a:r>
              <a:rPr lang="en-NZ" baseline="0" dirty="0" smtClean="0"/>
              <a:t> focused a lot on their participation in antisocial behaviours </a:t>
            </a:r>
          </a:p>
          <a:p>
            <a:endParaRPr lang="en-NZ" baseline="0" dirty="0" smtClean="0"/>
          </a:p>
          <a:p>
            <a:r>
              <a:rPr lang="en-NZ" baseline="0" dirty="0" smtClean="0"/>
              <a:t>By participating in violence and selling or using drugs, they perceived that it increased the respect that they gained from others in gang and likeminded peers. </a:t>
            </a:r>
          </a:p>
          <a:p>
            <a:r>
              <a:rPr lang="en-NZ" baseline="0" dirty="0" smtClean="0"/>
              <a:t>This meant that they had privileges and could tell others what to do from as young as 9 years of age. </a:t>
            </a:r>
          </a:p>
          <a:p>
            <a:endParaRPr lang="en-NZ" baseline="0" dirty="0" smtClean="0"/>
          </a:p>
          <a:p>
            <a:r>
              <a:rPr lang="en-NZ" baseline="0" dirty="0" smtClean="0"/>
              <a:t>Some participants explained that they were so angry and fighting was just one way rid themselves of this emotion. </a:t>
            </a:r>
          </a:p>
          <a:p>
            <a:r>
              <a:rPr lang="en-NZ" baseline="0" dirty="0" smtClean="0"/>
              <a:t>Others described violence as being fun as they were just angry people. </a:t>
            </a:r>
          </a:p>
          <a:p>
            <a:r>
              <a:rPr lang="en-NZ" baseline="0" dirty="0" smtClean="0"/>
              <a:t>Many of these participants therefore described their environments outside of the gang as unpredictable and untrustworthy. </a:t>
            </a:r>
          </a:p>
          <a:p>
            <a:r>
              <a:rPr lang="en-NZ" baseline="0" dirty="0" smtClean="0"/>
              <a:t>Friends in the gang were therefore necessary to defend and support them. </a:t>
            </a:r>
          </a:p>
          <a:p>
            <a:endParaRPr lang="en-NZ" baseline="0" dirty="0" smtClean="0"/>
          </a:p>
          <a:p>
            <a:r>
              <a:rPr lang="en-NZ" baseline="0" dirty="0" smtClean="0"/>
              <a:t>The greater availability of drugs was also a key reason to join the gang. </a:t>
            </a:r>
          </a:p>
          <a:p>
            <a:r>
              <a:rPr lang="en-NZ" baseline="0" dirty="0" smtClean="0"/>
              <a:t>Many had experimented with drugs from as young as 8 years as it was easier to get than alcohol. </a:t>
            </a:r>
          </a:p>
          <a:p>
            <a:r>
              <a:rPr lang="en-NZ" baseline="0" dirty="0" smtClean="0"/>
              <a:t>As they became increasingly affiliated with the gang, they would skip school and use drugs or acquire money to buy drugs on a regular basis. </a:t>
            </a:r>
          </a:p>
          <a:p>
            <a:r>
              <a:rPr lang="en-NZ" baseline="0" dirty="0" smtClean="0"/>
              <a:t>Participants then described feeling pressure to experiment with other substances with their mates</a:t>
            </a:r>
            <a:endParaRPr lang="en-NZ" dirty="0"/>
          </a:p>
        </p:txBody>
      </p:sp>
      <p:sp>
        <p:nvSpPr>
          <p:cNvPr id="4" name="Slide Number Placeholder 3"/>
          <p:cNvSpPr>
            <a:spLocks noGrp="1"/>
          </p:cNvSpPr>
          <p:nvPr>
            <p:ph type="sldNum" sz="quarter" idx="10"/>
          </p:nvPr>
        </p:nvSpPr>
        <p:spPr/>
        <p:txBody>
          <a:bodyPr/>
          <a:lstStyle/>
          <a:p>
            <a:fld id="{4738C6BE-D177-4C55-BF68-293759ECB902}" type="slidenum">
              <a:rPr lang="en-NZ" smtClean="0"/>
              <a:t>9</a:t>
            </a:fld>
            <a:endParaRPr lang="en-NZ"/>
          </a:p>
        </p:txBody>
      </p:sp>
    </p:spTree>
    <p:extLst>
      <p:ext uri="{BB962C8B-B14F-4D97-AF65-F5344CB8AC3E}">
        <p14:creationId xmlns:p14="http://schemas.microsoft.com/office/powerpoint/2010/main" val="2927782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B4712D0-460A-450B-90C8-F2E58D20DA99}" type="datetimeFigureOut">
              <a:rPr lang="en-NZ" smtClean="0"/>
              <a:t>19/04/2012</a:t>
            </a:fld>
            <a:endParaRPr lang="en-NZ"/>
          </a:p>
        </p:txBody>
      </p:sp>
      <p:sp>
        <p:nvSpPr>
          <p:cNvPr id="17" name="Footer Placeholder 16"/>
          <p:cNvSpPr>
            <a:spLocks noGrp="1"/>
          </p:cNvSpPr>
          <p:nvPr>
            <p:ph type="ftr" sz="quarter" idx="11"/>
          </p:nvPr>
        </p:nvSpPr>
        <p:spPr/>
        <p:txBody>
          <a:bodyPr/>
          <a:lstStyle/>
          <a:p>
            <a:endParaRPr lang="en-NZ"/>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4FB5416-FE93-4D21-AE22-71933AF64660}" type="slidenum">
              <a:rPr lang="en-NZ" smtClean="0"/>
              <a:t>‹#›</a:t>
            </a:fld>
            <a:endParaRPr lang="en-NZ"/>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4712D0-460A-450B-90C8-F2E58D20DA99}" type="datetimeFigureOut">
              <a:rPr lang="en-NZ" smtClean="0"/>
              <a:t>19/04/2012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4FB5416-FE93-4D21-AE22-71933AF64660}" type="slidenum">
              <a:rPr lang="en-NZ" smtClean="0"/>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4FB5416-FE93-4D21-AE22-71933AF64660}" type="slidenum">
              <a:rPr lang="en-NZ" smtClean="0"/>
              <a:t>‹#›</a:t>
            </a:fld>
            <a:endParaRPr lang="en-NZ"/>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4712D0-460A-450B-90C8-F2E58D20DA99}" type="datetimeFigureOut">
              <a:rPr lang="en-NZ" smtClean="0"/>
              <a:t>19/04/2012</a:t>
            </a:fld>
            <a:endParaRPr lang="en-NZ"/>
          </a:p>
        </p:txBody>
      </p:sp>
      <p:sp>
        <p:nvSpPr>
          <p:cNvPr id="5" name="Footer Placeholder 4"/>
          <p:cNvSpPr>
            <a:spLocks noGrp="1"/>
          </p:cNvSpPr>
          <p:nvPr>
            <p:ph type="ftr" sz="quarter" idx="11"/>
          </p:nvPr>
        </p:nvSpPr>
        <p:spPr/>
        <p:txBody>
          <a:bodyPr/>
          <a:lstStyle/>
          <a:p>
            <a:endParaRPr lang="en-NZ"/>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B4712D0-460A-450B-90C8-F2E58D20DA99}" type="datetimeFigureOut">
              <a:rPr lang="en-NZ" smtClean="0"/>
              <a:t>19/04/2012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a:xfrm>
            <a:off x="4361688" y="1026372"/>
            <a:ext cx="457200" cy="441325"/>
          </a:xfrm>
        </p:spPr>
        <p:txBody>
          <a:bodyPr/>
          <a:lstStyle/>
          <a:p>
            <a:fld id="{54FB5416-FE93-4D21-AE22-71933AF64660}" type="slidenum">
              <a:rPr lang="en-NZ" smtClean="0"/>
              <a:t>‹#›</a:t>
            </a:fld>
            <a:endParaRPr lang="en-NZ"/>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NZ"/>
          </a:p>
        </p:txBody>
      </p:sp>
      <p:sp>
        <p:nvSpPr>
          <p:cNvPr id="4" name="Date Placeholder 3"/>
          <p:cNvSpPr>
            <a:spLocks noGrp="1"/>
          </p:cNvSpPr>
          <p:nvPr>
            <p:ph type="dt" sz="half" idx="10"/>
          </p:nvPr>
        </p:nvSpPr>
        <p:spPr/>
        <p:txBody>
          <a:bodyPr/>
          <a:lstStyle/>
          <a:p>
            <a:fld id="{3B4712D0-460A-450B-90C8-F2E58D20DA99}" type="datetimeFigureOut">
              <a:rPr lang="en-NZ" smtClean="0"/>
              <a:t>19/04/2012</a:t>
            </a:fld>
            <a:endParaRPr lang="en-NZ"/>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4FB5416-FE93-4D21-AE22-71933AF64660}" type="slidenum">
              <a:rPr lang="en-NZ" smtClean="0"/>
              <a:t>‹#›</a:t>
            </a:fld>
            <a:endParaRPr lang="en-NZ"/>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B4712D0-460A-450B-90C8-F2E58D20DA99}" type="datetimeFigureOut">
              <a:rPr lang="en-NZ" smtClean="0"/>
              <a:t>19/04/2012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4FB5416-FE93-4D21-AE22-71933AF64660}" type="slidenum">
              <a:rPr lang="en-NZ" smtClean="0"/>
              <a:t>‹#›</a:t>
            </a:fld>
            <a:endParaRPr lang="en-NZ"/>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B4712D0-460A-450B-90C8-F2E58D20DA99}" type="datetimeFigureOut">
              <a:rPr lang="en-NZ" smtClean="0"/>
              <a:t>19/04/2012</a:t>
            </a:fld>
            <a:endParaRPr lang="en-NZ"/>
          </a:p>
        </p:txBody>
      </p:sp>
      <p:sp>
        <p:nvSpPr>
          <p:cNvPr id="8" name="Footer Placeholder 7"/>
          <p:cNvSpPr>
            <a:spLocks noGrp="1"/>
          </p:cNvSpPr>
          <p:nvPr>
            <p:ph type="ftr" sz="quarter" idx="11"/>
          </p:nvPr>
        </p:nvSpPr>
        <p:spPr>
          <a:xfrm>
            <a:off x="304800" y="6409944"/>
            <a:ext cx="3581400" cy="365760"/>
          </a:xfrm>
        </p:spPr>
        <p:txBody>
          <a:bodyPr/>
          <a:lstStyle/>
          <a:p>
            <a:endParaRPr lang="en-NZ"/>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4FB5416-FE93-4D21-AE22-71933AF64660}" type="slidenum">
              <a:rPr lang="en-NZ" smtClean="0"/>
              <a:t>‹#›</a:t>
            </a:fld>
            <a:endParaRPr lang="en-NZ"/>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4712D0-460A-450B-90C8-F2E58D20DA99}" type="datetimeFigureOut">
              <a:rPr lang="en-NZ" smtClean="0"/>
              <a:t>19/04/2012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a:xfrm>
            <a:off x="4343400" y="1036020"/>
            <a:ext cx="457200" cy="441325"/>
          </a:xfrm>
        </p:spPr>
        <p:txBody>
          <a:bodyPr/>
          <a:lstStyle/>
          <a:p>
            <a:fld id="{54FB5416-FE93-4D21-AE22-71933AF64660}"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B4712D0-460A-450B-90C8-F2E58D20DA99}" type="datetimeFigureOut">
              <a:rPr lang="en-NZ" smtClean="0"/>
              <a:t>19/04/2012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4FB5416-FE93-4D21-AE22-71933AF64660}"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4FB5416-FE93-4D21-AE22-71933AF64660}" type="slidenum">
              <a:rPr lang="en-NZ" smtClean="0"/>
              <a:t>‹#›</a:t>
            </a:fld>
            <a:endParaRPr lang="en-NZ"/>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B4712D0-460A-450B-90C8-F2E58D20DA99}" type="datetimeFigureOut">
              <a:rPr lang="en-NZ" smtClean="0"/>
              <a:t>19/04/2012</a:t>
            </a:fld>
            <a:endParaRPr lang="en-NZ"/>
          </a:p>
        </p:txBody>
      </p:sp>
      <p:sp>
        <p:nvSpPr>
          <p:cNvPr id="6" name="Footer Placeholder 5"/>
          <p:cNvSpPr>
            <a:spLocks noGrp="1"/>
          </p:cNvSpPr>
          <p:nvPr>
            <p:ph type="ftr" sz="quarter" idx="11"/>
          </p:nvPr>
        </p:nvSpPr>
        <p:spPr>
          <a:xfrm>
            <a:off x="301752" y="6410848"/>
            <a:ext cx="3383280" cy="365760"/>
          </a:xfrm>
        </p:spPr>
        <p:txBody>
          <a:bodyPr/>
          <a:lstStyle/>
          <a:p>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4FB5416-FE93-4D21-AE22-71933AF64660}" type="slidenum">
              <a:rPr lang="en-NZ" smtClean="0"/>
              <a:t>‹#›</a:t>
            </a:fld>
            <a:endParaRPr lang="en-NZ"/>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B4712D0-460A-450B-90C8-F2E58D20DA99}" type="datetimeFigureOut">
              <a:rPr lang="en-NZ" smtClean="0"/>
              <a:t>19/04/2012</a:t>
            </a:fld>
            <a:endParaRPr lang="en-NZ"/>
          </a:p>
        </p:txBody>
      </p:sp>
      <p:sp>
        <p:nvSpPr>
          <p:cNvPr id="6" name="Footer Placeholder 5"/>
          <p:cNvSpPr>
            <a:spLocks noGrp="1"/>
          </p:cNvSpPr>
          <p:nvPr>
            <p:ph type="ftr" sz="quarter" idx="11"/>
          </p:nvPr>
        </p:nvSpPr>
        <p:spPr>
          <a:xfrm>
            <a:off x="301752" y="6410848"/>
            <a:ext cx="3584448" cy="365760"/>
          </a:xfrm>
        </p:spPr>
        <p:txBody>
          <a:bodyPr/>
          <a:lstStyle/>
          <a:p>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B4712D0-460A-450B-90C8-F2E58D20DA99}" type="datetimeFigureOut">
              <a:rPr lang="en-NZ" smtClean="0"/>
              <a:t>19/04/2012</a:t>
            </a:fld>
            <a:endParaRPr lang="en-NZ"/>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NZ"/>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4FB5416-FE93-4D21-AE22-71933AF64660}" type="slidenum">
              <a:rPr lang="en-NZ" smtClean="0"/>
              <a:t>‹#›</a:t>
            </a:fld>
            <a:endParaRPr lang="en-NZ"/>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9.jpeg"/><Relationship Id="rId4" Type="http://schemas.openxmlformats.org/officeDocument/2006/relationships/diagramLayout" Target="../diagrams/layout1.xml"/><Relationship Id="rId9"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2" name="Picture 18" descr="http://graffiti-alphabet.net/img2.php?%20text=Membership&amp;font_size=50&amp;font_color=000000&amp;font_file=writers_original.TTF"/>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60032" y="827188"/>
            <a:ext cx="3952875" cy="9239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graffiti-alphabet.net/img2.php?%20text=Youth%20Gang&amp;font_size=50&amp;font_color=000000&amp;font_file=writers_original.TTF"/>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2176" y="836712"/>
            <a:ext cx="4267200" cy="9144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91680" y="2996952"/>
            <a:ext cx="5885581" cy="1754326"/>
          </a:xfrm>
          <a:prstGeom prst="rect">
            <a:avLst/>
          </a:prstGeom>
          <a:noFill/>
        </p:spPr>
        <p:txBody>
          <a:bodyPr wrap="square" rtlCol="0">
            <a:spAutoFit/>
          </a:bodyPr>
          <a:lstStyle/>
          <a:p>
            <a:pPr algn="ctr"/>
            <a:r>
              <a:rPr lang="en-NZ" sz="3600" dirty="0" smtClean="0"/>
              <a:t>Factors influencing and maintaining youth gang membership.</a:t>
            </a:r>
            <a:endParaRPr lang="en-NZ" sz="3600" dirty="0"/>
          </a:p>
        </p:txBody>
      </p:sp>
      <p:sp>
        <p:nvSpPr>
          <p:cNvPr id="5" name="TextBox 4"/>
          <p:cNvSpPr txBox="1"/>
          <p:nvPr/>
        </p:nvSpPr>
        <p:spPr>
          <a:xfrm>
            <a:off x="5825024" y="5301208"/>
            <a:ext cx="2952328" cy="923330"/>
          </a:xfrm>
          <a:prstGeom prst="rect">
            <a:avLst/>
          </a:prstGeom>
          <a:noFill/>
        </p:spPr>
        <p:txBody>
          <a:bodyPr wrap="square" rtlCol="0">
            <a:spAutoFit/>
          </a:bodyPr>
          <a:lstStyle/>
          <a:p>
            <a:r>
              <a:rPr lang="en-NZ" dirty="0" smtClean="0"/>
              <a:t>Sarah Campbell</a:t>
            </a:r>
          </a:p>
          <a:p>
            <a:endParaRPr lang="en-NZ" dirty="0" smtClean="0"/>
          </a:p>
          <a:p>
            <a:endParaRPr lang="en-NZ" dirty="0" smtClean="0"/>
          </a:p>
        </p:txBody>
      </p:sp>
    </p:spTree>
    <p:extLst>
      <p:ext uri="{BB962C8B-B14F-4D97-AF65-F5344CB8AC3E}">
        <p14:creationId xmlns:p14="http://schemas.microsoft.com/office/powerpoint/2010/main" val="1025208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Prison</a:t>
            </a:r>
            <a:r>
              <a:rPr lang="en-NZ" sz="4800" dirty="0" smtClean="0"/>
              <a:t> </a:t>
            </a:r>
            <a:endParaRPr lang="en-NZ" sz="4800" dirty="0"/>
          </a:p>
        </p:txBody>
      </p:sp>
      <p:sp>
        <p:nvSpPr>
          <p:cNvPr id="3" name="Content Placeholder 2"/>
          <p:cNvSpPr>
            <a:spLocks noGrp="1"/>
          </p:cNvSpPr>
          <p:nvPr>
            <p:ph sz="quarter" idx="1"/>
          </p:nvPr>
        </p:nvSpPr>
        <p:spPr/>
        <p:txBody>
          <a:bodyPr/>
          <a:lstStyle/>
          <a:p>
            <a:pPr marL="0" indent="0" algn="ctr">
              <a:buNone/>
            </a:pPr>
            <a:endParaRPr lang="en-NZ" sz="2800" i="1" dirty="0" smtClean="0">
              <a:latin typeface="Garamond" pitchFamily="18" charset="0"/>
            </a:endParaRPr>
          </a:p>
          <a:p>
            <a:pPr marL="0" indent="0" algn="ctr">
              <a:buNone/>
            </a:pPr>
            <a:r>
              <a:rPr lang="en-NZ" sz="2800" i="1" dirty="0" smtClean="0">
                <a:latin typeface="Garamond" pitchFamily="18" charset="0"/>
              </a:rPr>
              <a:t>“Every </a:t>
            </a:r>
            <a:r>
              <a:rPr lang="en-NZ" sz="2800" i="1" dirty="0">
                <a:latin typeface="Garamond" pitchFamily="18" charset="0"/>
              </a:rPr>
              <a:t>jail is a school for gangs. That’s where they study”</a:t>
            </a:r>
          </a:p>
          <a:p>
            <a:pPr marL="0" indent="0" algn="ctr">
              <a:buNone/>
            </a:pPr>
            <a:r>
              <a:rPr lang="en-NZ" sz="2800" i="1" dirty="0">
                <a:latin typeface="Garamond" pitchFamily="18" charset="0"/>
              </a:rPr>
              <a:t>“Jail doesn’t even help </a:t>
            </a:r>
            <a:r>
              <a:rPr lang="en-NZ" sz="2800" i="1" dirty="0" err="1">
                <a:latin typeface="Garamond" pitchFamily="18" charset="0"/>
              </a:rPr>
              <a:t>cos</a:t>
            </a:r>
            <a:r>
              <a:rPr lang="en-NZ" sz="2800" i="1" dirty="0">
                <a:latin typeface="Garamond" pitchFamily="18" charset="0"/>
              </a:rPr>
              <a:t> then you are just meeting up with even more criminals and then its teaching you…you learn more things, more criminal things… makes you smarter”</a:t>
            </a:r>
          </a:p>
          <a:p>
            <a:endParaRPr lang="en-NZ" dirty="0"/>
          </a:p>
        </p:txBody>
      </p:sp>
      <p:pic>
        <p:nvPicPr>
          <p:cNvPr id="2052" name="Picture 4" descr="http://static.andertoons.com/img/toons/cartoon4053.png"/>
          <p:cNvPicPr>
            <a:picLocks noChangeAspect="1" noChangeArrowheads="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3203848" y="4149079"/>
            <a:ext cx="2880320" cy="216024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780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NZ" b="1" dirty="0" smtClean="0"/>
              <a:t>No Qualifications</a:t>
            </a:r>
          </a:p>
          <a:p>
            <a:pPr marL="0" indent="0" algn="ctr">
              <a:buNone/>
            </a:pPr>
            <a:r>
              <a:rPr lang="en-NZ" i="1" dirty="0" smtClean="0">
                <a:latin typeface="Garamond" pitchFamily="18" charset="0"/>
              </a:rPr>
              <a:t>“That’s not going to make you money [staying at school]…the way to make money is… </a:t>
            </a:r>
            <a:r>
              <a:rPr lang="en-NZ" i="1" dirty="0" err="1" smtClean="0">
                <a:latin typeface="Garamond" pitchFamily="18" charset="0"/>
              </a:rPr>
              <a:t>ya</a:t>
            </a:r>
            <a:r>
              <a:rPr lang="en-NZ" i="1" dirty="0" smtClean="0">
                <a:latin typeface="Garamond" pitchFamily="18" charset="0"/>
              </a:rPr>
              <a:t> know…faster. I get money when I want money, </a:t>
            </a:r>
            <a:r>
              <a:rPr lang="en-NZ" i="1" dirty="0" err="1" smtClean="0">
                <a:latin typeface="Garamond" pitchFamily="18" charset="0"/>
              </a:rPr>
              <a:t>ya</a:t>
            </a:r>
            <a:r>
              <a:rPr lang="en-NZ" i="1" dirty="0" smtClean="0">
                <a:latin typeface="Garamond" pitchFamily="18" charset="0"/>
              </a:rPr>
              <a:t> know, at school, you just sit around…don’t really learn much”</a:t>
            </a:r>
          </a:p>
          <a:p>
            <a:pPr marL="0" indent="0">
              <a:buNone/>
            </a:pPr>
            <a:endParaRPr lang="en-NZ" b="1" dirty="0" smtClean="0"/>
          </a:p>
          <a:p>
            <a:pPr marL="0" indent="0">
              <a:buNone/>
            </a:pPr>
            <a:r>
              <a:rPr lang="en-NZ" b="1" dirty="0" smtClean="0"/>
              <a:t>Self-sufficient</a:t>
            </a:r>
          </a:p>
          <a:p>
            <a:pPr marL="0" indent="0" algn="ctr">
              <a:buNone/>
            </a:pPr>
            <a:r>
              <a:rPr lang="en-NZ" i="1" dirty="0" smtClean="0">
                <a:latin typeface="Garamond" pitchFamily="18" charset="0"/>
              </a:rPr>
              <a:t>“I don’t wan to live on the DOLE for the rest of my life. Have nothing, nothing to look at, nothing to live for, nothing to show for”</a:t>
            </a:r>
          </a:p>
          <a:p>
            <a:pPr marL="0" indent="0">
              <a:buNone/>
            </a:pPr>
            <a:endParaRPr lang="en-NZ" b="1" dirty="0"/>
          </a:p>
        </p:txBody>
      </p:sp>
      <p:sp>
        <p:nvSpPr>
          <p:cNvPr id="6" name="Title 1"/>
          <p:cNvSpPr>
            <a:spLocks noGrp="1"/>
          </p:cNvSpPr>
          <p:nvPr>
            <p:ph type="title"/>
          </p:nvPr>
        </p:nvSpPr>
        <p:spPr>
          <a:xfrm>
            <a:off x="301752" y="228600"/>
            <a:ext cx="8534400" cy="758952"/>
          </a:xfrm>
        </p:spPr>
        <p:txBody>
          <a:bodyPr>
            <a:noAutofit/>
          </a:bodyPr>
          <a:lstStyle/>
          <a:p>
            <a:r>
              <a:rPr lang="en-NZ" dirty="0" smtClean="0"/>
              <a:t>Access to Money</a:t>
            </a:r>
            <a:endParaRPr lang="en-NZ" dirty="0"/>
          </a:p>
        </p:txBody>
      </p:sp>
      <p:pic>
        <p:nvPicPr>
          <p:cNvPr id="1026" name="Picture 2" descr="http://www.retireat21.com/wp-content/uploads/2009/04/money_bag.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36296" y="4869160"/>
            <a:ext cx="1728192" cy="1928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615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dirty="0" smtClean="0"/>
              <a:t>Neighbourhood Surroundings</a:t>
            </a:r>
            <a:endParaRPr lang="en-NZ" dirty="0"/>
          </a:p>
        </p:txBody>
      </p:sp>
      <p:sp>
        <p:nvSpPr>
          <p:cNvPr id="3" name="Content Placeholder 2"/>
          <p:cNvSpPr>
            <a:spLocks noGrp="1"/>
          </p:cNvSpPr>
          <p:nvPr>
            <p:ph sz="quarter" idx="1"/>
          </p:nvPr>
        </p:nvSpPr>
        <p:spPr/>
        <p:txBody>
          <a:bodyPr/>
          <a:lstStyle/>
          <a:p>
            <a:pPr marL="0" indent="0">
              <a:buNone/>
            </a:pPr>
            <a:r>
              <a:rPr lang="en-NZ" b="1" dirty="0" smtClean="0"/>
              <a:t>Normalised</a:t>
            </a:r>
          </a:p>
          <a:p>
            <a:pPr marL="0" indent="0" algn="ctr">
              <a:buNone/>
            </a:pPr>
            <a:r>
              <a:rPr lang="en-NZ" i="1" dirty="0" smtClean="0">
                <a:latin typeface="Garamond" pitchFamily="18" charset="0"/>
              </a:rPr>
              <a:t>“Yip…that’s where the gangsters were [in the neighbourhood]. It’s the thing…its good to have mates that look after you and are always there for you”</a:t>
            </a:r>
          </a:p>
          <a:p>
            <a:pPr marL="0" indent="0">
              <a:buNone/>
            </a:pPr>
            <a:r>
              <a:rPr lang="en-NZ" b="1" dirty="0" smtClean="0"/>
              <a:t>Territory </a:t>
            </a:r>
          </a:p>
          <a:p>
            <a:pPr marL="0" indent="0" algn="ctr">
              <a:buNone/>
            </a:pPr>
            <a:r>
              <a:rPr lang="en-NZ" i="1" dirty="0" smtClean="0">
                <a:latin typeface="Garamond" pitchFamily="18" charset="0"/>
              </a:rPr>
              <a:t>“Yup…we have our streets that we take care of. Neighbourhoods…towns…You have to be pretty dedicated to do it”</a:t>
            </a:r>
            <a:endParaRPr lang="en-NZ" i="1" dirty="0">
              <a:latin typeface="Garamond" pitchFamily="18" charset="0"/>
            </a:endParaRPr>
          </a:p>
        </p:txBody>
      </p:sp>
      <p:pic>
        <p:nvPicPr>
          <p:cNvPr id="12290" name="Picture 2" descr="http://www.balsallheathforum.org.uk/Balsall%20Heath%20Forum%20logco%20JPEG.gif"/>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b="12679"/>
          <a:stretch/>
        </p:blipFill>
        <p:spPr bwMode="auto">
          <a:xfrm>
            <a:off x="3059832" y="4797151"/>
            <a:ext cx="3456384" cy="1513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504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NZ" b="1" dirty="0" smtClean="0"/>
              <a:t>School</a:t>
            </a:r>
          </a:p>
          <a:p>
            <a:pPr marL="0" indent="0" algn="ctr">
              <a:buNone/>
            </a:pPr>
            <a:r>
              <a:rPr lang="en-NZ" i="1" dirty="0" smtClean="0">
                <a:latin typeface="Garamond" pitchFamily="18" charset="0"/>
              </a:rPr>
              <a:t>“I just never liked the teachers. They always just used to judge me before they knew me. I thought that they thought that M</a:t>
            </a:r>
            <a:r>
              <a:rPr lang="en-NZ" i="1" dirty="0" smtClean="0">
                <a:latin typeface="Garamond"/>
              </a:rPr>
              <a:t>āori boys couldn’t make it nowhere”</a:t>
            </a:r>
          </a:p>
          <a:p>
            <a:pPr marL="0" indent="0" algn="ctr">
              <a:buNone/>
            </a:pPr>
            <a:r>
              <a:rPr lang="en-NZ" i="1" dirty="0" smtClean="0">
                <a:latin typeface="Garamond"/>
              </a:rPr>
              <a:t>“Oh I just don’t like being told what to do!”</a:t>
            </a:r>
          </a:p>
          <a:p>
            <a:pPr marL="0" indent="0">
              <a:buNone/>
            </a:pPr>
            <a:r>
              <a:rPr lang="en-NZ" b="1" dirty="0" smtClean="0"/>
              <a:t>Society</a:t>
            </a:r>
          </a:p>
          <a:p>
            <a:pPr marL="0" indent="0" algn="ctr">
              <a:buNone/>
            </a:pPr>
            <a:r>
              <a:rPr lang="en-NZ" i="1" dirty="0" smtClean="0">
                <a:latin typeface="Garamond" pitchFamily="18" charset="0"/>
              </a:rPr>
              <a:t>“If you think that I am going to be a bad arse, I am going to prove it. I am going to be the </a:t>
            </a:r>
            <a:r>
              <a:rPr lang="en-NZ" i="1" dirty="0" err="1" smtClean="0">
                <a:latin typeface="Garamond" pitchFamily="18" charset="0"/>
              </a:rPr>
              <a:t>baddest</a:t>
            </a:r>
            <a:r>
              <a:rPr lang="en-NZ" i="1" dirty="0" smtClean="0">
                <a:latin typeface="Garamond" pitchFamily="18" charset="0"/>
              </a:rPr>
              <a:t> cunt ever”</a:t>
            </a:r>
            <a:endParaRPr lang="en-NZ" i="1" dirty="0">
              <a:latin typeface="Garamond" pitchFamily="18" charset="0"/>
            </a:endParaRPr>
          </a:p>
        </p:txBody>
      </p:sp>
      <p:sp>
        <p:nvSpPr>
          <p:cNvPr id="5" name="Title 1"/>
          <p:cNvSpPr>
            <a:spLocks noGrp="1"/>
          </p:cNvSpPr>
          <p:nvPr>
            <p:ph type="title"/>
          </p:nvPr>
        </p:nvSpPr>
        <p:spPr>
          <a:xfrm>
            <a:off x="301752" y="228600"/>
            <a:ext cx="8534400" cy="758952"/>
          </a:xfrm>
        </p:spPr>
        <p:txBody>
          <a:bodyPr>
            <a:noAutofit/>
          </a:bodyPr>
          <a:lstStyle/>
          <a:p>
            <a:r>
              <a:rPr lang="en-NZ" dirty="0" smtClean="0"/>
              <a:t>Negative Evaluation from Others</a:t>
            </a:r>
            <a:endParaRPr lang="en-NZ" dirty="0"/>
          </a:p>
        </p:txBody>
      </p:sp>
      <p:pic>
        <p:nvPicPr>
          <p:cNvPr id="3074" name="Picture 2" descr="http://us.cdn2.123rf.com/168nwm/antonbrand/antonbrand1103/antonbrand110300051/9100632-cartoon-of-little-boy-being-told-off-by-his-fath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4869160"/>
            <a:ext cx="1600200"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713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1752" y="228600"/>
            <a:ext cx="8534400" cy="758952"/>
          </a:xfrm>
        </p:spPr>
        <p:txBody>
          <a:bodyPr>
            <a:noAutofit/>
          </a:bodyPr>
          <a:lstStyle/>
          <a:p>
            <a:r>
              <a:rPr lang="en-NZ" dirty="0" smtClean="0"/>
              <a:t>An adapted model</a:t>
            </a:r>
            <a:endParaRPr lang="en-NZ"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138068413"/>
              </p:ext>
            </p:extLst>
          </p:nvPr>
        </p:nvGraphicFramePr>
        <p:xfrm>
          <a:off x="-651048" y="1316210"/>
          <a:ext cx="8568952"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233394" y="1268760"/>
            <a:ext cx="2808312" cy="1107996"/>
          </a:xfrm>
          <a:prstGeom prst="rect">
            <a:avLst/>
          </a:prstGeom>
          <a:noFill/>
        </p:spPr>
        <p:txBody>
          <a:bodyPr wrap="square" rtlCol="0">
            <a:spAutoFit/>
          </a:bodyPr>
          <a:lstStyle/>
          <a:p>
            <a:pPr lvl="0" algn="ctr"/>
            <a:r>
              <a:rPr lang="en-NZ" sz="1600" b="1" dirty="0" err="1">
                <a:latin typeface="Garamond" pitchFamily="18" charset="0"/>
              </a:rPr>
              <a:t>Macrosystem</a:t>
            </a:r>
            <a:endParaRPr lang="en-NZ" sz="1600" b="1" dirty="0">
              <a:latin typeface="Garamond" pitchFamily="18" charset="0"/>
            </a:endParaRPr>
          </a:p>
          <a:p>
            <a:pPr lvl="0" algn="ctr"/>
            <a:r>
              <a:rPr lang="en-NZ" sz="1600" b="1" dirty="0">
                <a:latin typeface="Garamond" pitchFamily="18" charset="0"/>
              </a:rPr>
              <a:t>Negative stereotypes; Racism; </a:t>
            </a:r>
            <a:r>
              <a:rPr lang="en-NZ" sz="1600" b="1" dirty="0" smtClean="0">
                <a:latin typeface="Garamond" pitchFamily="18" charset="0"/>
              </a:rPr>
              <a:t>General education system </a:t>
            </a:r>
            <a:endParaRPr lang="en-NZ" sz="1600" b="1" dirty="0">
              <a:latin typeface="Garamond" pitchFamily="18" charset="0"/>
            </a:endParaRPr>
          </a:p>
          <a:p>
            <a:endParaRPr lang="en-NZ" dirty="0"/>
          </a:p>
        </p:txBody>
      </p:sp>
      <p:sp>
        <p:nvSpPr>
          <p:cNvPr id="8" name="TextBox 7"/>
          <p:cNvSpPr txBox="1"/>
          <p:nvPr/>
        </p:nvSpPr>
        <p:spPr>
          <a:xfrm>
            <a:off x="5292080" y="5733256"/>
            <a:ext cx="3672408" cy="646331"/>
          </a:xfrm>
          <a:prstGeom prst="rect">
            <a:avLst/>
          </a:prstGeom>
          <a:noFill/>
        </p:spPr>
        <p:txBody>
          <a:bodyPr wrap="square" rtlCol="0">
            <a:spAutoFit/>
          </a:bodyPr>
          <a:lstStyle/>
          <a:p>
            <a:r>
              <a:rPr lang="en-NZ" dirty="0" smtClean="0"/>
              <a:t>Ecological Model of Development (</a:t>
            </a:r>
            <a:r>
              <a:rPr lang="en-NZ" dirty="0" err="1" smtClean="0"/>
              <a:t>Bronfenbrenner</a:t>
            </a:r>
            <a:r>
              <a:rPr lang="en-NZ" dirty="0" smtClean="0"/>
              <a:t>, 1979)</a:t>
            </a:r>
            <a:endParaRPr lang="en-NZ" dirty="0"/>
          </a:p>
        </p:txBody>
      </p:sp>
      <p:sp>
        <p:nvSpPr>
          <p:cNvPr id="9" name="TextBox 8"/>
          <p:cNvSpPr txBox="1"/>
          <p:nvPr/>
        </p:nvSpPr>
        <p:spPr>
          <a:xfrm>
            <a:off x="2305402" y="2156662"/>
            <a:ext cx="2736304" cy="1107996"/>
          </a:xfrm>
          <a:prstGeom prst="rect">
            <a:avLst/>
          </a:prstGeom>
          <a:noFill/>
        </p:spPr>
        <p:txBody>
          <a:bodyPr wrap="square" rtlCol="0">
            <a:spAutoFit/>
          </a:bodyPr>
          <a:lstStyle/>
          <a:p>
            <a:pPr lvl="0" algn="ctr"/>
            <a:r>
              <a:rPr lang="en-NZ" sz="1600" b="1" dirty="0" err="1">
                <a:latin typeface="Garamond" pitchFamily="18" charset="0"/>
              </a:rPr>
              <a:t>Exosystem</a:t>
            </a:r>
            <a:endParaRPr lang="en-NZ" sz="1600" b="1" dirty="0">
              <a:latin typeface="Garamond" pitchFamily="18" charset="0"/>
            </a:endParaRPr>
          </a:p>
          <a:p>
            <a:pPr lvl="0" algn="ctr"/>
            <a:r>
              <a:rPr lang="en-NZ" sz="1600" b="1" dirty="0">
                <a:latin typeface="Garamond" pitchFamily="18" charset="0"/>
              </a:rPr>
              <a:t>Neighbourhood; Punishment strategies</a:t>
            </a:r>
          </a:p>
          <a:p>
            <a:endParaRPr lang="en-NZ" dirty="0"/>
          </a:p>
        </p:txBody>
      </p:sp>
      <p:sp>
        <p:nvSpPr>
          <p:cNvPr id="10" name="TextBox 9"/>
          <p:cNvSpPr txBox="1"/>
          <p:nvPr/>
        </p:nvSpPr>
        <p:spPr>
          <a:xfrm>
            <a:off x="2629438" y="3212975"/>
            <a:ext cx="2016224" cy="1107996"/>
          </a:xfrm>
          <a:prstGeom prst="rect">
            <a:avLst/>
          </a:prstGeom>
          <a:noFill/>
        </p:spPr>
        <p:txBody>
          <a:bodyPr wrap="square" rtlCol="0">
            <a:spAutoFit/>
          </a:bodyPr>
          <a:lstStyle/>
          <a:p>
            <a:pPr lvl="0" algn="ctr"/>
            <a:r>
              <a:rPr lang="en-NZ" sz="1600" b="1" dirty="0" err="1">
                <a:latin typeface="Garamond" pitchFamily="18" charset="0"/>
              </a:rPr>
              <a:t>Mesosystem</a:t>
            </a:r>
            <a:endParaRPr lang="en-NZ" sz="1600" b="1" dirty="0">
              <a:latin typeface="Garamond" pitchFamily="18" charset="0"/>
            </a:endParaRPr>
          </a:p>
          <a:p>
            <a:pPr lvl="0" algn="ctr"/>
            <a:r>
              <a:rPr lang="en-NZ" sz="1600" b="1" dirty="0">
                <a:latin typeface="Garamond" pitchFamily="18" charset="0"/>
              </a:rPr>
              <a:t>School system; Extended family </a:t>
            </a:r>
          </a:p>
          <a:p>
            <a:pPr algn="ctr"/>
            <a:endParaRPr lang="en-NZ" dirty="0"/>
          </a:p>
        </p:txBody>
      </p:sp>
      <p:pic>
        <p:nvPicPr>
          <p:cNvPr id="1026" name="Picture 2" descr="http://www.deviantart.com/download/120453012/My_stick_person_by_xIIStrawberriesIIx.png"/>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29438" y="5085184"/>
            <a:ext cx="1008112" cy="756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665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Things to consider</a:t>
            </a:r>
            <a:endParaRPr lang="en-NZ" dirty="0"/>
          </a:p>
        </p:txBody>
      </p:sp>
      <p:sp>
        <p:nvSpPr>
          <p:cNvPr id="3" name="Content Placeholder 2"/>
          <p:cNvSpPr>
            <a:spLocks noGrp="1"/>
          </p:cNvSpPr>
          <p:nvPr>
            <p:ph sz="quarter" idx="1"/>
          </p:nvPr>
        </p:nvSpPr>
        <p:spPr/>
        <p:txBody>
          <a:bodyPr/>
          <a:lstStyle/>
          <a:p>
            <a:pPr>
              <a:buFont typeface="Garamond" pitchFamily="18" charset="0"/>
              <a:buChar char="♠"/>
            </a:pPr>
            <a:r>
              <a:rPr lang="en-NZ" dirty="0" smtClean="0">
                <a:latin typeface="Garamond" pitchFamily="18" charset="0"/>
              </a:rPr>
              <a:t>Provide support to young people from a young age </a:t>
            </a:r>
          </a:p>
          <a:p>
            <a:pPr>
              <a:buFont typeface="Garamond" pitchFamily="18" charset="0"/>
              <a:buChar char="♠"/>
            </a:pPr>
            <a:r>
              <a:rPr lang="en-NZ" dirty="0" smtClean="0">
                <a:latin typeface="Garamond" pitchFamily="18" charset="0"/>
              </a:rPr>
              <a:t>Provide an opportunity to earn an income</a:t>
            </a:r>
          </a:p>
          <a:p>
            <a:pPr>
              <a:buFont typeface="Garamond" pitchFamily="18" charset="0"/>
              <a:buChar char="♠"/>
            </a:pPr>
            <a:r>
              <a:rPr lang="en-NZ" dirty="0" smtClean="0">
                <a:latin typeface="Garamond" pitchFamily="18" charset="0"/>
              </a:rPr>
              <a:t>Facilitating sense of belonging</a:t>
            </a:r>
          </a:p>
          <a:p>
            <a:pPr>
              <a:buFont typeface="Garamond" pitchFamily="18" charset="0"/>
              <a:buChar char="♠"/>
            </a:pPr>
            <a:r>
              <a:rPr lang="en-NZ" dirty="0" smtClean="0">
                <a:latin typeface="Garamond" pitchFamily="18" charset="0"/>
              </a:rPr>
              <a:t>Increase positive male role models</a:t>
            </a:r>
          </a:p>
          <a:p>
            <a:pPr>
              <a:buFont typeface="Garamond" pitchFamily="18" charset="0"/>
              <a:buChar char="♠"/>
            </a:pPr>
            <a:r>
              <a:rPr lang="en-NZ" dirty="0" smtClean="0">
                <a:latin typeface="Garamond" pitchFamily="18" charset="0"/>
              </a:rPr>
              <a:t>Facilitate well informed choices for the future</a:t>
            </a:r>
          </a:p>
          <a:p>
            <a:pPr>
              <a:buFont typeface="Garamond" pitchFamily="18" charset="0"/>
              <a:buChar char="♠"/>
            </a:pPr>
            <a:r>
              <a:rPr lang="en-NZ" dirty="0" smtClean="0">
                <a:latin typeface="Garamond" pitchFamily="18" charset="0"/>
              </a:rPr>
              <a:t>Experience adrenaline and risk</a:t>
            </a:r>
          </a:p>
          <a:p>
            <a:pPr>
              <a:buFont typeface="Garamond" pitchFamily="18" charset="0"/>
              <a:buChar char="♠"/>
            </a:pPr>
            <a:r>
              <a:rPr lang="en-NZ" dirty="0" smtClean="0">
                <a:latin typeface="Garamond" pitchFamily="18" charset="0"/>
              </a:rPr>
              <a:t>Interesting subjects that lead to jobs</a:t>
            </a:r>
          </a:p>
          <a:p>
            <a:pPr>
              <a:buFont typeface="Garamond" pitchFamily="18" charset="0"/>
              <a:buChar char="♠"/>
            </a:pPr>
            <a:r>
              <a:rPr lang="en-NZ" dirty="0" smtClean="0">
                <a:latin typeface="Garamond" pitchFamily="18" charset="0"/>
              </a:rPr>
              <a:t>Schools facilitate re-connection with culture</a:t>
            </a:r>
          </a:p>
        </p:txBody>
      </p:sp>
      <p:pic>
        <p:nvPicPr>
          <p:cNvPr id="3074" name="Picture 2" descr="http://grammar.ccc.commnet.edu/grammar/images/thinking.gif"/>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4288" y="4149080"/>
            <a:ext cx="142875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110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References</a:t>
            </a:r>
            <a:endParaRPr lang="en-NZ" dirty="0"/>
          </a:p>
        </p:txBody>
      </p:sp>
      <p:sp>
        <p:nvSpPr>
          <p:cNvPr id="3" name="Content Placeholder 2"/>
          <p:cNvSpPr>
            <a:spLocks noGrp="1"/>
          </p:cNvSpPr>
          <p:nvPr>
            <p:ph sz="quarter" idx="1"/>
          </p:nvPr>
        </p:nvSpPr>
        <p:spPr/>
        <p:txBody>
          <a:bodyPr>
            <a:normAutofit/>
          </a:bodyPr>
          <a:lstStyle/>
          <a:p>
            <a:pPr marL="0" indent="0">
              <a:buNone/>
            </a:pPr>
            <a:r>
              <a:rPr lang="en-NZ" sz="1600" dirty="0" err="1" smtClean="0"/>
              <a:t>Bronfenbrenner</a:t>
            </a:r>
            <a:r>
              <a:rPr lang="en-NZ" sz="1600" dirty="0" smtClean="0"/>
              <a:t>, U. (1979). </a:t>
            </a:r>
            <a:r>
              <a:rPr lang="en-NZ" sz="1600" i="1" dirty="0" smtClean="0"/>
              <a:t>The ecology of human development: Experiments by nature 	and design. </a:t>
            </a:r>
            <a:r>
              <a:rPr lang="en-NZ" sz="1600" dirty="0" smtClean="0"/>
              <a:t>Cambridge: Harvard University Press. </a:t>
            </a:r>
          </a:p>
          <a:p>
            <a:pPr marL="0" indent="0">
              <a:buNone/>
            </a:pPr>
            <a:r>
              <a:rPr lang="en-NZ" sz="1600" dirty="0" smtClean="0"/>
              <a:t>Curry, G.D., &amp; Decker, S.H. (1998). </a:t>
            </a:r>
            <a:r>
              <a:rPr lang="en-NZ" sz="1600" i="1" dirty="0" smtClean="0"/>
              <a:t>Confronting gangs: Crime and community. </a:t>
            </a:r>
            <a:r>
              <a:rPr lang="en-NZ" sz="1600" dirty="0" smtClean="0"/>
              <a:t>Los 	Angeles, CA: Roxbury. </a:t>
            </a:r>
          </a:p>
          <a:p>
            <a:pPr marL="0" indent="0">
              <a:buNone/>
            </a:pPr>
            <a:r>
              <a:rPr lang="en-NZ" sz="1600" dirty="0" err="1" smtClean="0"/>
              <a:t>Egglestion</a:t>
            </a:r>
            <a:r>
              <a:rPr lang="en-NZ" sz="1600" dirty="0" smtClean="0"/>
              <a:t>, E. (2000). New Zealand youth gangs: Key findings and recommendations from 	an urban ethnography. </a:t>
            </a:r>
            <a:r>
              <a:rPr lang="en-NZ" sz="1600" i="1" dirty="0" smtClean="0"/>
              <a:t>Social Policy Journal of New Zealand, </a:t>
            </a:r>
            <a:r>
              <a:rPr lang="en-NZ" sz="1600" dirty="0" smtClean="0"/>
              <a:t>14, 148-163.</a:t>
            </a:r>
          </a:p>
          <a:p>
            <a:pPr marL="0" indent="0">
              <a:buNone/>
            </a:pPr>
            <a:r>
              <a:rPr lang="en-NZ" sz="1600" dirty="0" smtClean="0"/>
              <a:t>Ministry of Social Development. (2006). </a:t>
            </a:r>
            <a:r>
              <a:rPr lang="en-NZ" sz="1600" i="1" dirty="0" smtClean="0"/>
              <a:t>From wannabes to youth offenders: Youth gangs 	in Counties </a:t>
            </a:r>
            <a:r>
              <a:rPr lang="en-NZ" sz="1600" i="1" dirty="0" err="1" smtClean="0"/>
              <a:t>Manakau</a:t>
            </a:r>
            <a:r>
              <a:rPr lang="en-NZ" sz="1600" i="1" dirty="0" smtClean="0"/>
              <a:t>. </a:t>
            </a:r>
            <a:r>
              <a:rPr lang="en-NZ" sz="1600" dirty="0" smtClean="0"/>
              <a:t>Wellington: Ministry of Social Development. </a:t>
            </a:r>
          </a:p>
          <a:p>
            <a:pPr marL="0" indent="0">
              <a:buNone/>
            </a:pPr>
            <a:r>
              <a:rPr lang="en-NZ" sz="1600" dirty="0" smtClean="0"/>
              <a:t>Thrasher, F.M. (1927). </a:t>
            </a:r>
            <a:r>
              <a:rPr lang="en-NZ" sz="1600" i="1" dirty="0" smtClean="0"/>
              <a:t>The gang. </a:t>
            </a:r>
            <a:r>
              <a:rPr lang="en-NZ" sz="1600" smtClean="0"/>
              <a:t>Chicago: </a:t>
            </a:r>
            <a:r>
              <a:rPr lang="en-NZ" sz="1600" dirty="0" smtClean="0"/>
              <a:t>University of Chicago Press. </a:t>
            </a:r>
            <a:endParaRPr lang="en-NZ" sz="1600" dirty="0"/>
          </a:p>
        </p:txBody>
      </p:sp>
    </p:spTree>
    <p:extLst>
      <p:ext uri="{BB962C8B-B14F-4D97-AF65-F5344CB8AC3E}">
        <p14:creationId xmlns:p14="http://schemas.microsoft.com/office/powerpoint/2010/main" val="1138402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NZ" dirty="0" smtClean="0"/>
              <a:t>Definitions of “Youth gangs”</a:t>
            </a:r>
          </a:p>
          <a:p>
            <a:pPr marL="0" indent="0">
              <a:buNone/>
            </a:pPr>
            <a:r>
              <a:rPr lang="en-NZ" dirty="0" smtClean="0"/>
              <a:t>Some relevant statistics</a:t>
            </a:r>
          </a:p>
          <a:p>
            <a:pPr marL="0" indent="0">
              <a:buNone/>
            </a:pPr>
            <a:r>
              <a:rPr lang="en-NZ" dirty="0" smtClean="0"/>
              <a:t>Methodology</a:t>
            </a:r>
          </a:p>
          <a:p>
            <a:pPr marL="0" indent="0">
              <a:buNone/>
            </a:pPr>
            <a:r>
              <a:rPr lang="en-NZ" dirty="0" smtClean="0"/>
              <a:t>Exploring the results</a:t>
            </a:r>
          </a:p>
          <a:p>
            <a:pPr marL="0" indent="0">
              <a:buNone/>
            </a:pPr>
            <a:r>
              <a:rPr lang="en-NZ" dirty="0" smtClean="0"/>
              <a:t>Relevance to the existing literature</a:t>
            </a:r>
          </a:p>
          <a:p>
            <a:pPr marL="0" indent="0">
              <a:buNone/>
            </a:pPr>
            <a:r>
              <a:rPr lang="en-NZ" dirty="0" smtClean="0"/>
              <a:t>Adaptation of an existing model</a:t>
            </a:r>
          </a:p>
          <a:p>
            <a:pPr marL="0" indent="0">
              <a:buNone/>
            </a:pPr>
            <a:r>
              <a:rPr lang="en-NZ" dirty="0" smtClean="0"/>
              <a:t>Further implications and research</a:t>
            </a:r>
          </a:p>
        </p:txBody>
      </p:sp>
      <p:sp>
        <p:nvSpPr>
          <p:cNvPr id="6" name="Title 1"/>
          <p:cNvSpPr>
            <a:spLocks noGrp="1"/>
          </p:cNvSpPr>
          <p:nvPr>
            <p:ph type="title"/>
          </p:nvPr>
        </p:nvSpPr>
        <p:spPr>
          <a:xfrm>
            <a:off x="301752" y="228600"/>
            <a:ext cx="8534400" cy="758952"/>
          </a:xfrm>
        </p:spPr>
        <p:txBody>
          <a:bodyPr>
            <a:noAutofit/>
          </a:bodyPr>
          <a:lstStyle/>
          <a:p>
            <a:r>
              <a:rPr lang="en-NZ" dirty="0" smtClean="0"/>
              <a:t>Outline</a:t>
            </a:r>
            <a:endParaRPr lang="en-NZ" dirty="0"/>
          </a:p>
        </p:txBody>
      </p:sp>
      <p:pic>
        <p:nvPicPr>
          <p:cNvPr id="1026" name="Picture 2" descr="http://t0.gstatic.com/images?q=tbn:ANd9GcQDko0rmFP2mIBma2GKSxDClzqvLg8sYdBBWNRvgKVBSLTfUPSnhwv-A-cg1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2132856"/>
            <a:ext cx="2652455" cy="266429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087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16696" y="1577253"/>
            <a:ext cx="3334144" cy="4572000"/>
          </a:xfrm>
        </p:spPr>
        <p:txBody>
          <a:bodyPr/>
          <a:lstStyle/>
          <a:p>
            <a:pPr marL="0" indent="0">
              <a:buNone/>
            </a:pPr>
            <a:r>
              <a:rPr lang="en-NZ" dirty="0" smtClean="0"/>
              <a:t>Thrasher </a:t>
            </a:r>
            <a:r>
              <a:rPr lang="en-NZ" sz="1800" dirty="0" smtClean="0"/>
              <a:t>(1927/1963)</a:t>
            </a:r>
          </a:p>
          <a:p>
            <a:pPr marL="342900" indent="-342900">
              <a:buClr>
                <a:schemeClr val="accent6"/>
              </a:buClr>
              <a:buFont typeface="+mj-lt"/>
              <a:buAutoNum type="arabicPeriod"/>
            </a:pPr>
            <a:r>
              <a:rPr lang="en-NZ" sz="1800" dirty="0" smtClean="0"/>
              <a:t>Informal structures</a:t>
            </a:r>
          </a:p>
          <a:p>
            <a:pPr marL="342900" indent="-342900">
              <a:buClr>
                <a:schemeClr val="accent6"/>
              </a:buClr>
              <a:buFont typeface="+mj-lt"/>
              <a:buAutoNum type="arabicPeriod"/>
            </a:pPr>
            <a:r>
              <a:rPr lang="en-NZ" sz="1800" dirty="0" smtClean="0"/>
              <a:t>Relationship between members</a:t>
            </a:r>
          </a:p>
          <a:p>
            <a:pPr marL="342900" indent="-342900">
              <a:buClr>
                <a:schemeClr val="accent6"/>
              </a:buClr>
              <a:buFont typeface="+mj-lt"/>
              <a:buAutoNum type="arabicPeriod"/>
            </a:pPr>
            <a:r>
              <a:rPr lang="en-NZ" sz="1800" dirty="0" smtClean="0"/>
              <a:t>Evidence of organisation</a:t>
            </a:r>
          </a:p>
          <a:p>
            <a:pPr marL="342900" indent="-342900">
              <a:buClr>
                <a:schemeClr val="accent6"/>
              </a:buClr>
              <a:buFont typeface="+mj-lt"/>
              <a:buAutoNum type="arabicPeriod"/>
            </a:pPr>
            <a:r>
              <a:rPr lang="en-NZ" sz="1800" dirty="0" smtClean="0"/>
              <a:t>Nomadic tendencies &amp; engage in conflict</a:t>
            </a:r>
          </a:p>
          <a:p>
            <a:pPr marL="342900" indent="-342900">
              <a:buClr>
                <a:schemeClr val="accent6"/>
              </a:buClr>
              <a:buFont typeface="+mj-lt"/>
              <a:buAutoNum type="arabicPeriod"/>
            </a:pPr>
            <a:r>
              <a:rPr lang="en-NZ" sz="1800" dirty="0" smtClean="0"/>
              <a:t>Common tradition/culture</a:t>
            </a:r>
          </a:p>
          <a:p>
            <a:pPr marL="342900" indent="-342900">
              <a:buClr>
                <a:schemeClr val="accent6"/>
              </a:buClr>
              <a:buFont typeface="+mj-lt"/>
              <a:buAutoNum type="arabicPeriod"/>
            </a:pPr>
            <a:r>
              <a:rPr lang="en-NZ" sz="1800" dirty="0" smtClean="0"/>
              <a:t>Ownership of a defined space which requires defending. </a:t>
            </a:r>
            <a:endParaRPr lang="en-NZ" sz="1800" dirty="0"/>
          </a:p>
        </p:txBody>
      </p:sp>
      <p:sp>
        <p:nvSpPr>
          <p:cNvPr id="5" name="Content Placeholder 2"/>
          <p:cNvSpPr txBox="1">
            <a:spLocks/>
          </p:cNvSpPr>
          <p:nvPr/>
        </p:nvSpPr>
        <p:spPr>
          <a:xfrm>
            <a:off x="4716016" y="1556792"/>
            <a:ext cx="3334144" cy="45720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Font typeface="Wingdings 2"/>
              <a:buNone/>
            </a:pPr>
            <a:r>
              <a:rPr lang="en-NZ" dirty="0" smtClean="0"/>
              <a:t>Curry &amp; Decker </a:t>
            </a:r>
            <a:r>
              <a:rPr lang="en-NZ" sz="1800" dirty="0" smtClean="0"/>
              <a:t>(1998)</a:t>
            </a:r>
          </a:p>
          <a:p>
            <a:pPr marL="342900" indent="-342900">
              <a:buClr>
                <a:schemeClr val="accent6"/>
              </a:buClr>
              <a:buFont typeface="+mj-lt"/>
              <a:buAutoNum type="arabicPeriod"/>
            </a:pPr>
            <a:r>
              <a:rPr lang="en-NZ" sz="1800" dirty="0" smtClean="0"/>
              <a:t>A social group</a:t>
            </a:r>
          </a:p>
          <a:p>
            <a:pPr marL="342900" indent="-342900">
              <a:buClr>
                <a:schemeClr val="accent6"/>
              </a:buClr>
              <a:buFont typeface="+mj-lt"/>
              <a:buAutoNum type="arabicPeriod"/>
            </a:pPr>
            <a:r>
              <a:rPr lang="en-NZ" sz="1800" dirty="0" smtClean="0"/>
              <a:t>Using common identifiers</a:t>
            </a:r>
          </a:p>
          <a:p>
            <a:pPr marL="342900" indent="-342900">
              <a:buClr>
                <a:schemeClr val="accent6"/>
              </a:buClr>
              <a:buFont typeface="+mj-lt"/>
              <a:buAutoNum type="arabicPeriod"/>
            </a:pPr>
            <a:r>
              <a:rPr lang="en-NZ" sz="1800" dirty="0" smtClean="0"/>
              <a:t>Specific communication styles to demonstrate gang connections</a:t>
            </a:r>
          </a:p>
          <a:p>
            <a:pPr marL="342900" indent="-342900">
              <a:buClr>
                <a:schemeClr val="accent6"/>
              </a:buClr>
              <a:buFont typeface="+mj-lt"/>
              <a:buAutoNum type="arabicPeriod"/>
            </a:pPr>
            <a:r>
              <a:rPr lang="en-NZ" sz="1800" dirty="0" smtClean="0"/>
              <a:t>Evidence of some permanence</a:t>
            </a:r>
          </a:p>
          <a:p>
            <a:pPr marL="342900" indent="-342900">
              <a:buClr>
                <a:schemeClr val="accent6"/>
              </a:buClr>
              <a:buFont typeface="+mj-lt"/>
              <a:buAutoNum type="arabicPeriod"/>
            </a:pPr>
            <a:r>
              <a:rPr lang="en-NZ" sz="1800" dirty="0" smtClean="0"/>
              <a:t>Identification of territory</a:t>
            </a:r>
          </a:p>
          <a:p>
            <a:pPr marL="342900" indent="-342900">
              <a:buClr>
                <a:schemeClr val="accent6"/>
              </a:buClr>
              <a:buFont typeface="+mj-lt"/>
              <a:buAutoNum type="arabicPeriod"/>
            </a:pPr>
            <a:r>
              <a:rPr lang="en-NZ" sz="1800" dirty="0" smtClean="0"/>
              <a:t>Association with criminal activity. </a:t>
            </a:r>
            <a:endParaRPr lang="en-NZ" sz="1800" dirty="0"/>
          </a:p>
        </p:txBody>
      </p:sp>
      <p:pic>
        <p:nvPicPr>
          <p:cNvPr id="3076" name="Picture 4" descr="http://www.officialpsds.com/images/thumbs/pink-panther-gangsta-psd1663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4293096"/>
            <a:ext cx="1567644" cy="20098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301752" y="228600"/>
            <a:ext cx="8534400" cy="758952"/>
          </a:xfrm>
        </p:spPr>
        <p:txBody>
          <a:bodyPr>
            <a:noAutofit/>
          </a:bodyPr>
          <a:lstStyle/>
          <a:p>
            <a:r>
              <a:rPr lang="en-NZ" dirty="0" smtClean="0"/>
              <a:t>Definitions</a:t>
            </a:r>
            <a:endParaRPr lang="en-NZ" dirty="0"/>
          </a:p>
        </p:txBody>
      </p:sp>
    </p:spTree>
    <p:extLst>
      <p:ext uri="{BB962C8B-B14F-4D97-AF65-F5344CB8AC3E}">
        <p14:creationId xmlns:p14="http://schemas.microsoft.com/office/powerpoint/2010/main" val="1521376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NZ" dirty="0" smtClean="0"/>
              <a:t>Prevalence of youth gang population unknown</a:t>
            </a:r>
          </a:p>
          <a:p>
            <a:pPr marL="0" indent="0">
              <a:buNone/>
            </a:pPr>
            <a:r>
              <a:rPr lang="en-NZ" dirty="0" smtClean="0"/>
              <a:t>Est. 600 youth gang members in South Auckland</a:t>
            </a:r>
          </a:p>
          <a:p>
            <a:pPr marL="0" indent="0" algn="r">
              <a:buNone/>
            </a:pPr>
            <a:r>
              <a:rPr lang="en-NZ" dirty="0"/>
              <a:t>	</a:t>
            </a:r>
            <a:r>
              <a:rPr lang="en-NZ" dirty="0" smtClean="0"/>
              <a:t>		</a:t>
            </a:r>
            <a:r>
              <a:rPr lang="en-NZ" sz="1800" dirty="0" smtClean="0"/>
              <a:t>(Ministry of Social Development, 2006)</a:t>
            </a:r>
          </a:p>
          <a:p>
            <a:pPr marL="0" indent="0">
              <a:buNone/>
            </a:pPr>
            <a:r>
              <a:rPr lang="en-NZ" b="1" dirty="0" smtClean="0"/>
              <a:t>HAMILTON</a:t>
            </a:r>
          </a:p>
          <a:p>
            <a:pPr marL="0" indent="0">
              <a:buNone/>
            </a:pPr>
            <a:r>
              <a:rPr lang="en-NZ" dirty="0" smtClean="0"/>
              <a:t>Est. 27 different youth gangs in Hamilton </a:t>
            </a:r>
            <a:r>
              <a:rPr lang="en-NZ" sz="1800" dirty="0" smtClean="0"/>
              <a:t>(Paki, 2008)</a:t>
            </a:r>
          </a:p>
          <a:p>
            <a:pPr marL="0" indent="0">
              <a:buNone/>
            </a:pPr>
            <a:endParaRPr lang="en-NZ" sz="1800" dirty="0"/>
          </a:p>
          <a:p>
            <a:pPr marL="0" indent="0">
              <a:buNone/>
            </a:pPr>
            <a:endParaRPr lang="en-NZ" dirty="0"/>
          </a:p>
        </p:txBody>
      </p:sp>
      <p:graphicFrame>
        <p:nvGraphicFramePr>
          <p:cNvPr id="6" name="Diagram 5"/>
          <p:cNvGraphicFramePr/>
          <p:nvPr>
            <p:extLst>
              <p:ext uri="{D42A27DB-BD31-4B8C-83A1-F6EECF244321}">
                <p14:modId xmlns:p14="http://schemas.microsoft.com/office/powerpoint/2010/main" val="2582883934"/>
              </p:ext>
            </p:extLst>
          </p:nvPr>
        </p:nvGraphicFramePr>
        <p:xfrm>
          <a:off x="1142785" y="2924944"/>
          <a:ext cx="6816080" cy="4640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100" name="Picture 4" descr="http://us.123rf.com/400wm/400/400/notkoo2008/notkoo20081103/notkoo2008110300252/9148261-cartoon-people-job-icon.jpg"/>
          <p:cNvPicPr>
            <a:picLocks noChangeAspect="1" noChangeArrowheads="1"/>
          </p:cNvPicPr>
          <p:nvPr/>
        </p:nvPicPr>
        <p:blipFill rotWithShape="1">
          <a:blip r:embed="rId8">
            <a:clrChange>
              <a:clrFrom>
                <a:srgbClr val="FEFEFE"/>
              </a:clrFrom>
              <a:clrTo>
                <a:srgbClr val="FEFEFE">
                  <a:alpha val="0"/>
                </a:srgbClr>
              </a:clrTo>
            </a:clrChange>
            <a:extLst>
              <a:ext uri="{28A0092B-C50C-407E-A947-70E740481C1C}">
                <a14:useLocalDpi xmlns:a14="http://schemas.microsoft.com/office/drawing/2010/main" val="0"/>
              </a:ext>
            </a:extLst>
          </a:blip>
          <a:srcRect l="33161" r="33677" b="67821"/>
          <a:stretch/>
        </p:blipFill>
        <p:spPr bwMode="auto">
          <a:xfrm>
            <a:off x="2631955" y="5661248"/>
            <a:ext cx="617973" cy="73130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mdm35.files.wordpress.com/2008/12/owl-cartoon.gif"/>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04048" y="5618461"/>
            <a:ext cx="612068" cy="83476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newmexicoindependent.com/wp-content/uploads/2009/07/Money-Cartoon-Image.jpg"/>
          <p:cNvPicPr>
            <a:picLocks noChangeAspect="1" noChangeArrowheads="1"/>
          </p:cNvPicPr>
          <p:nvPr/>
        </p:nvPicPr>
        <p:blipFill>
          <a:blip r:embed="rId10" cstate="print">
            <a:clrChange>
              <a:clrFrom>
                <a:srgbClr val="FEFEFC"/>
              </a:clrFrom>
              <a:clrTo>
                <a:srgbClr val="FEFEFC">
                  <a:alpha val="0"/>
                </a:srgbClr>
              </a:clrTo>
            </a:clrChange>
            <a:extLst>
              <a:ext uri="{28A0092B-C50C-407E-A947-70E740481C1C}">
                <a14:useLocalDpi xmlns:a14="http://schemas.microsoft.com/office/drawing/2010/main" val="0"/>
              </a:ext>
            </a:extLst>
          </a:blip>
          <a:srcRect/>
          <a:stretch>
            <a:fillRect/>
          </a:stretch>
        </p:blipFill>
        <p:spPr bwMode="auto">
          <a:xfrm>
            <a:off x="7335943" y="5733256"/>
            <a:ext cx="563261" cy="721118"/>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301752" y="228600"/>
            <a:ext cx="8534400" cy="758952"/>
          </a:xfrm>
        </p:spPr>
        <p:txBody>
          <a:bodyPr>
            <a:noAutofit/>
          </a:bodyPr>
          <a:lstStyle/>
          <a:p>
            <a:r>
              <a:rPr lang="en-NZ" dirty="0" smtClean="0"/>
              <a:t>Statistics</a:t>
            </a:r>
            <a:endParaRPr lang="en-NZ" dirty="0"/>
          </a:p>
        </p:txBody>
      </p:sp>
    </p:spTree>
    <p:extLst>
      <p:ext uri="{BB962C8B-B14F-4D97-AF65-F5344CB8AC3E}">
        <p14:creationId xmlns:p14="http://schemas.microsoft.com/office/powerpoint/2010/main" val="3193907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926288"/>
          </a:xfrm>
        </p:spPr>
        <p:txBody>
          <a:bodyPr>
            <a:normAutofit/>
          </a:bodyPr>
          <a:lstStyle/>
          <a:p>
            <a:pPr marL="0" indent="0">
              <a:buNone/>
            </a:pPr>
            <a:r>
              <a:rPr lang="en-NZ" b="1" dirty="0"/>
              <a:t>Recruitment:</a:t>
            </a:r>
          </a:p>
          <a:p>
            <a:pPr marL="0" indent="0">
              <a:buNone/>
            </a:pPr>
            <a:r>
              <a:rPr lang="en-NZ" sz="2400" dirty="0"/>
              <a:t>Alternative education providers</a:t>
            </a:r>
          </a:p>
          <a:p>
            <a:pPr marL="0" indent="0">
              <a:buNone/>
            </a:pPr>
            <a:r>
              <a:rPr lang="en-NZ" sz="2400" dirty="0"/>
              <a:t>Community agencies</a:t>
            </a:r>
          </a:p>
          <a:p>
            <a:pPr marL="0" indent="0">
              <a:buNone/>
            </a:pPr>
            <a:endParaRPr lang="en-NZ" sz="1400" b="1" dirty="0" smtClean="0"/>
          </a:p>
          <a:p>
            <a:pPr marL="0" indent="0">
              <a:buNone/>
            </a:pPr>
            <a:r>
              <a:rPr lang="en-NZ" b="1" dirty="0" smtClean="0"/>
              <a:t>The 7 Youth in this study were:</a:t>
            </a:r>
          </a:p>
          <a:p>
            <a:pPr marL="0" indent="0">
              <a:buNone/>
            </a:pPr>
            <a:r>
              <a:rPr lang="en-NZ" sz="2400" dirty="0" smtClean="0"/>
              <a:t>Male residing in Hamilton City region</a:t>
            </a:r>
          </a:p>
          <a:p>
            <a:pPr marL="0" indent="0">
              <a:buNone/>
            </a:pPr>
            <a:r>
              <a:rPr lang="en-NZ" sz="2400" dirty="0" smtClean="0"/>
              <a:t>Aged between 16-23 years</a:t>
            </a:r>
          </a:p>
          <a:p>
            <a:pPr marL="0" indent="0">
              <a:buNone/>
            </a:pPr>
            <a:r>
              <a:rPr lang="en-NZ" sz="2400" dirty="0" smtClean="0"/>
              <a:t>Self nominated youth gang members</a:t>
            </a:r>
          </a:p>
          <a:p>
            <a:pPr marL="0" indent="0">
              <a:buNone/>
            </a:pPr>
            <a:r>
              <a:rPr lang="en-NZ" sz="2400" dirty="0" smtClean="0"/>
              <a:t>All identified as Māori </a:t>
            </a:r>
          </a:p>
          <a:p>
            <a:pPr marL="0" indent="0">
              <a:buNone/>
            </a:pPr>
            <a:r>
              <a:rPr lang="en-NZ" sz="2400" dirty="0" smtClean="0"/>
              <a:t>First entered into an official gang between 9-13years</a:t>
            </a:r>
          </a:p>
          <a:p>
            <a:pPr marL="0" indent="0">
              <a:buNone/>
            </a:pPr>
            <a:r>
              <a:rPr lang="en-NZ" sz="2400" dirty="0" smtClean="0"/>
              <a:t>3 were unemployed; 4 were enrolled in alternative education</a:t>
            </a:r>
          </a:p>
          <a:p>
            <a:pPr marL="0" indent="0">
              <a:buNone/>
            </a:pPr>
            <a:endParaRPr lang="en-NZ" dirty="0" smtClean="0"/>
          </a:p>
          <a:p>
            <a:pPr marL="0" indent="0">
              <a:buNone/>
            </a:pPr>
            <a:endParaRPr lang="en-NZ" dirty="0"/>
          </a:p>
        </p:txBody>
      </p:sp>
      <p:sp>
        <p:nvSpPr>
          <p:cNvPr id="5" name="Title 1"/>
          <p:cNvSpPr>
            <a:spLocks noGrp="1"/>
          </p:cNvSpPr>
          <p:nvPr>
            <p:ph type="title"/>
          </p:nvPr>
        </p:nvSpPr>
        <p:spPr>
          <a:xfrm>
            <a:off x="301752" y="228600"/>
            <a:ext cx="8534400" cy="758952"/>
          </a:xfrm>
        </p:spPr>
        <p:txBody>
          <a:bodyPr>
            <a:noAutofit/>
          </a:bodyPr>
          <a:lstStyle/>
          <a:p>
            <a:r>
              <a:rPr lang="en-NZ" dirty="0" smtClean="0"/>
              <a:t>Methodology</a:t>
            </a:r>
            <a:endParaRPr lang="en-NZ" dirty="0"/>
          </a:p>
        </p:txBody>
      </p:sp>
      <p:pic>
        <p:nvPicPr>
          <p:cNvPr id="2052" name="Picture 4" descr="http://www.jessecartoons.com/cartoons/Cartoon%20methodology%20webversion.jpg"/>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5946"/>
          <a:stretch/>
        </p:blipFill>
        <p:spPr bwMode="auto">
          <a:xfrm>
            <a:off x="5508104" y="2624138"/>
            <a:ext cx="2952750" cy="201754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660232" y="1700808"/>
            <a:ext cx="2232248" cy="923330"/>
          </a:xfrm>
          <a:prstGeom prst="rect">
            <a:avLst/>
          </a:prstGeom>
          <a:noFill/>
        </p:spPr>
        <p:txBody>
          <a:bodyPr wrap="square" rtlCol="0">
            <a:spAutoFit/>
          </a:bodyPr>
          <a:lstStyle/>
          <a:p>
            <a:r>
              <a:rPr lang="en-NZ" i="1" dirty="0" smtClean="0"/>
              <a:t>Are you sure we have the right methodology? </a:t>
            </a:r>
            <a:endParaRPr lang="en-NZ" i="1" dirty="0"/>
          </a:p>
        </p:txBody>
      </p:sp>
    </p:spTree>
    <p:extLst>
      <p:ext uri="{BB962C8B-B14F-4D97-AF65-F5344CB8AC3E}">
        <p14:creationId xmlns:p14="http://schemas.microsoft.com/office/powerpoint/2010/main" val="4119661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pPr marL="0" indent="0">
              <a:buNone/>
            </a:pPr>
            <a:r>
              <a:rPr lang="en-NZ" b="1" dirty="0" smtClean="0"/>
              <a:t>Semi-structured interviews </a:t>
            </a:r>
            <a:r>
              <a:rPr lang="en-NZ" dirty="0" smtClean="0"/>
              <a:t>lasting approx. 60mins</a:t>
            </a:r>
          </a:p>
          <a:p>
            <a:pPr marL="0" indent="0">
              <a:buNone/>
            </a:pPr>
            <a:r>
              <a:rPr lang="en-NZ" dirty="0"/>
              <a:t>Focus on:</a:t>
            </a:r>
          </a:p>
          <a:p>
            <a:pPr lvl="1">
              <a:buFont typeface="Wingdings" pitchFamily="2" charset="2"/>
              <a:buChar char="v"/>
            </a:pPr>
            <a:r>
              <a:rPr lang="en-NZ" dirty="0"/>
              <a:t>first time gang involvement </a:t>
            </a:r>
          </a:p>
          <a:p>
            <a:pPr lvl="1">
              <a:buFont typeface="Wingdings" pitchFamily="2" charset="2"/>
              <a:buChar char="v"/>
            </a:pPr>
            <a:r>
              <a:rPr lang="en-NZ" dirty="0"/>
              <a:t>current gang involvement </a:t>
            </a:r>
          </a:p>
          <a:p>
            <a:pPr lvl="1">
              <a:buFont typeface="Wingdings" pitchFamily="2" charset="2"/>
              <a:buChar char="v"/>
            </a:pPr>
            <a:r>
              <a:rPr lang="en-NZ" dirty="0" smtClean="0"/>
              <a:t>Demographics</a:t>
            </a:r>
            <a:endParaRPr lang="en-NZ" dirty="0"/>
          </a:p>
          <a:p>
            <a:pPr marL="0" lvl="1" indent="0">
              <a:buClr>
                <a:schemeClr val="accent1"/>
              </a:buClr>
              <a:buSzPct val="85000"/>
              <a:buNone/>
            </a:pPr>
            <a:endParaRPr lang="en-NZ" sz="1700" dirty="0" smtClean="0"/>
          </a:p>
          <a:p>
            <a:pPr marL="0" lvl="1" indent="0">
              <a:buClr>
                <a:schemeClr val="accent1"/>
              </a:buClr>
              <a:buSzPct val="85000"/>
              <a:buNone/>
            </a:pPr>
            <a:r>
              <a:rPr lang="en-NZ" sz="2700" b="1" dirty="0" smtClean="0"/>
              <a:t>Thematic Data Analysis </a:t>
            </a:r>
            <a:r>
              <a:rPr lang="en-NZ" sz="1600" dirty="0" smtClean="0"/>
              <a:t>(Braun &amp; Clarke, 2006)</a:t>
            </a:r>
          </a:p>
          <a:p>
            <a:pPr marL="0" lvl="1" indent="0">
              <a:buClr>
                <a:schemeClr val="accent1"/>
              </a:buClr>
              <a:buSzPct val="85000"/>
              <a:buNone/>
            </a:pPr>
            <a:r>
              <a:rPr lang="en-NZ" sz="2400" dirty="0" smtClean="0"/>
              <a:t>Become familiar with the data</a:t>
            </a:r>
          </a:p>
          <a:p>
            <a:pPr marL="0" lvl="1" indent="0">
              <a:buClr>
                <a:schemeClr val="accent1"/>
              </a:buClr>
              <a:buSzPct val="85000"/>
              <a:buNone/>
            </a:pPr>
            <a:r>
              <a:rPr lang="en-NZ" sz="2400" dirty="0" smtClean="0"/>
              <a:t>Generate initial codes</a:t>
            </a:r>
          </a:p>
          <a:p>
            <a:pPr marL="0" lvl="1" indent="0">
              <a:buClr>
                <a:schemeClr val="accent1"/>
              </a:buClr>
              <a:buSzPct val="85000"/>
              <a:buNone/>
            </a:pPr>
            <a:r>
              <a:rPr lang="en-NZ" sz="2400" dirty="0" smtClean="0"/>
              <a:t>Search for themes</a:t>
            </a:r>
          </a:p>
          <a:p>
            <a:pPr marL="0" lvl="1" indent="0">
              <a:buClr>
                <a:schemeClr val="accent1"/>
              </a:buClr>
              <a:buSzPct val="85000"/>
              <a:buNone/>
            </a:pPr>
            <a:r>
              <a:rPr lang="en-NZ" sz="2400" dirty="0" smtClean="0"/>
              <a:t>Review the themes</a:t>
            </a:r>
          </a:p>
          <a:p>
            <a:pPr marL="0" lvl="1" indent="0">
              <a:buClr>
                <a:schemeClr val="accent1"/>
              </a:buClr>
              <a:buSzPct val="85000"/>
              <a:buNone/>
            </a:pPr>
            <a:r>
              <a:rPr lang="en-NZ" sz="2400" dirty="0" smtClean="0"/>
              <a:t>Define the themes</a:t>
            </a:r>
          </a:p>
          <a:p>
            <a:pPr marL="274320" lvl="1" indent="0">
              <a:buNone/>
            </a:pPr>
            <a:endParaRPr lang="en-NZ" dirty="0" smtClean="0"/>
          </a:p>
          <a:p>
            <a:pPr marL="0" indent="0">
              <a:buNone/>
            </a:pPr>
            <a:endParaRPr lang="en-NZ" dirty="0"/>
          </a:p>
        </p:txBody>
      </p:sp>
      <p:sp>
        <p:nvSpPr>
          <p:cNvPr id="6" name="Title 1"/>
          <p:cNvSpPr>
            <a:spLocks noGrp="1"/>
          </p:cNvSpPr>
          <p:nvPr>
            <p:ph type="title"/>
          </p:nvPr>
        </p:nvSpPr>
        <p:spPr>
          <a:xfrm>
            <a:off x="301752" y="228600"/>
            <a:ext cx="8534400" cy="758952"/>
          </a:xfrm>
        </p:spPr>
        <p:txBody>
          <a:bodyPr>
            <a:noAutofit/>
          </a:bodyPr>
          <a:lstStyle/>
          <a:p>
            <a:r>
              <a:rPr lang="en-NZ" dirty="0" smtClean="0"/>
              <a:t>Thematic Analysis</a:t>
            </a:r>
            <a:endParaRPr lang="en-NZ" dirty="0"/>
          </a:p>
        </p:txBody>
      </p:sp>
    </p:spTree>
    <p:extLst>
      <p:ext uri="{BB962C8B-B14F-4D97-AF65-F5344CB8AC3E}">
        <p14:creationId xmlns:p14="http://schemas.microsoft.com/office/powerpoint/2010/main" val="2221908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06678260"/>
              </p:ext>
            </p:extLst>
          </p:nvPr>
        </p:nvGraphicFramePr>
        <p:xfrm>
          <a:off x="611560" y="1484784"/>
          <a:ext cx="7920880" cy="512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a:spLocks noGrp="1"/>
          </p:cNvSpPr>
          <p:nvPr>
            <p:ph type="title"/>
          </p:nvPr>
        </p:nvSpPr>
        <p:spPr>
          <a:xfrm>
            <a:off x="301752" y="228600"/>
            <a:ext cx="8534400" cy="758952"/>
          </a:xfrm>
        </p:spPr>
        <p:txBody>
          <a:bodyPr>
            <a:noAutofit/>
          </a:bodyPr>
          <a:lstStyle/>
          <a:p>
            <a:r>
              <a:rPr lang="en-NZ" dirty="0" smtClean="0"/>
              <a:t>Results</a:t>
            </a:r>
            <a:endParaRPr lang="en-NZ" dirty="0"/>
          </a:p>
        </p:txBody>
      </p:sp>
    </p:spTree>
    <p:extLst>
      <p:ext uri="{BB962C8B-B14F-4D97-AF65-F5344CB8AC3E}">
        <p14:creationId xmlns:p14="http://schemas.microsoft.com/office/powerpoint/2010/main" val="3155613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NZ" b="1" dirty="0" smtClean="0"/>
              <a:t>The “Cool” Group</a:t>
            </a:r>
          </a:p>
          <a:p>
            <a:pPr marL="0" indent="0" algn="ctr">
              <a:buNone/>
            </a:pPr>
            <a:r>
              <a:rPr lang="en-NZ" dirty="0"/>
              <a:t>	</a:t>
            </a:r>
            <a:r>
              <a:rPr lang="en-NZ" i="1" dirty="0" smtClean="0">
                <a:latin typeface="Garamond" pitchFamily="18" charset="0"/>
              </a:rPr>
              <a:t>“Thought it looked cool being a gangster so you just get into it” </a:t>
            </a:r>
          </a:p>
          <a:p>
            <a:pPr marL="0" indent="0">
              <a:buNone/>
            </a:pPr>
            <a:endParaRPr lang="en-NZ" sz="1800" b="1" dirty="0" smtClean="0"/>
          </a:p>
          <a:p>
            <a:pPr marL="0" indent="0">
              <a:buNone/>
            </a:pPr>
            <a:r>
              <a:rPr lang="en-NZ" b="1" dirty="0" smtClean="0"/>
              <a:t>Substitute Family</a:t>
            </a:r>
          </a:p>
          <a:p>
            <a:pPr marL="0" indent="0" algn="ctr">
              <a:buNone/>
            </a:pPr>
            <a:r>
              <a:rPr lang="en-NZ" i="1" dirty="0" smtClean="0">
                <a:latin typeface="Garamond" pitchFamily="18" charset="0"/>
              </a:rPr>
              <a:t>“They see these gangs and they think these bros are mean and they treat them good and everything like that… better than their own family so they kind of adopt them as a new family”</a:t>
            </a:r>
          </a:p>
          <a:p>
            <a:pPr marL="0" indent="0">
              <a:buNone/>
            </a:pPr>
            <a:r>
              <a:rPr lang="en-NZ" b="1" dirty="0" smtClean="0"/>
              <a:t>Providers</a:t>
            </a:r>
          </a:p>
          <a:p>
            <a:pPr marL="0" indent="0" algn="ctr">
              <a:buNone/>
            </a:pPr>
            <a:r>
              <a:rPr lang="en-NZ" i="1" dirty="0" smtClean="0">
                <a:latin typeface="Garamond" pitchFamily="18" charset="0"/>
              </a:rPr>
              <a:t>“Chicks, money, weed, drugs, power…respect! That kind of stuff, just from their people” </a:t>
            </a:r>
            <a:endParaRPr lang="en-NZ" i="1" dirty="0">
              <a:latin typeface="Garamond" pitchFamily="18" charset="0"/>
            </a:endParaRPr>
          </a:p>
        </p:txBody>
      </p:sp>
      <p:sp>
        <p:nvSpPr>
          <p:cNvPr id="6" name="Title 1"/>
          <p:cNvSpPr>
            <a:spLocks noGrp="1"/>
          </p:cNvSpPr>
          <p:nvPr>
            <p:ph type="title"/>
          </p:nvPr>
        </p:nvSpPr>
        <p:spPr>
          <a:xfrm>
            <a:off x="301752" y="228600"/>
            <a:ext cx="8534400" cy="758952"/>
          </a:xfrm>
        </p:spPr>
        <p:txBody>
          <a:bodyPr>
            <a:noAutofit/>
          </a:bodyPr>
          <a:lstStyle/>
          <a:p>
            <a:r>
              <a:rPr lang="en-NZ" dirty="0" smtClean="0"/>
              <a:t>Influence of Friends</a:t>
            </a:r>
            <a:endParaRPr lang="en-NZ" dirty="0"/>
          </a:p>
        </p:txBody>
      </p:sp>
      <p:pic>
        <p:nvPicPr>
          <p:cNvPr id="4098" name="Picture 2" descr="http://graffitisky.net/wp-content/uploads/2012/01/cool-cartoon-graffiti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908720"/>
            <a:ext cx="1728192" cy="11478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675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854280"/>
          </a:xfrm>
        </p:spPr>
        <p:txBody>
          <a:bodyPr>
            <a:normAutofit/>
          </a:bodyPr>
          <a:lstStyle/>
          <a:p>
            <a:pPr marL="0" indent="0">
              <a:buNone/>
            </a:pPr>
            <a:r>
              <a:rPr lang="en-NZ" b="1" dirty="0" smtClean="0"/>
              <a:t>Violence</a:t>
            </a:r>
          </a:p>
          <a:p>
            <a:pPr marL="0" indent="0" algn="ctr">
              <a:buNone/>
            </a:pPr>
            <a:r>
              <a:rPr lang="en-NZ" sz="2400" i="1" dirty="0" smtClean="0">
                <a:latin typeface="Garamond" pitchFamily="18" charset="0"/>
              </a:rPr>
              <a:t>“I know that it might sound horrific, but the real reason that I wanted to jump in a gang is that I wanted to inflict pain on people. Cos people, like I have been abused, &amp; people inflicted pain on me so I wanted to give back”</a:t>
            </a:r>
          </a:p>
          <a:p>
            <a:pPr marL="0" indent="0" algn="ctr">
              <a:buNone/>
            </a:pPr>
            <a:endParaRPr lang="en-NZ" sz="2400" i="1" dirty="0" smtClean="0">
              <a:latin typeface="Garamond" pitchFamily="18" charset="0"/>
            </a:endParaRPr>
          </a:p>
          <a:p>
            <a:pPr marL="0" indent="0">
              <a:buNone/>
            </a:pPr>
            <a:r>
              <a:rPr lang="en-NZ" b="1" dirty="0" smtClean="0"/>
              <a:t>Drugs</a:t>
            </a:r>
          </a:p>
          <a:p>
            <a:pPr marL="0" indent="0" algn="ctr">
              <a:buNone/>
            </a:pPr>
            <a:r>
              <a:rPr lang="en-NZ" sz="2400" i="1" dirty="0" smtClean="0">
                <a:latin typeface="Garamond" pitchFamily="18" charset="0"/>
              </a:rPr>
              <a:t>“I was already into drugs beforehand so it was just like a bonus…that would be a thing that would make you want to join a bit more”. </a:t>
            </a:r>
          </a:p>
          <a:p>
            <a:pPr marL="0" indent="0" algn="ctr">
              <a:buNone/>
            </a:pPr>
            <a:endParaRPr lang="en-NZ" sz="2400" i="1" dirty="0">
              <a:latin typeface="Garamond" pitchFamily="18" charset="0"/>
            </a:endParaRPr>
          </a:p>
        </p:txBody>
      </p:sp>
      <p:sp>
        <p:nvSpPr>
          <p:cNvPr id="6" name="Title 1"/>
          <p:cNvSpPr>
            <a:spLocks noGrp="1"/>
          </p:cNvSpPr>
          <p:nvPr>
            <p:ph type="title"/>
          </p:nvPr>
        </p:nvSpPr>
        <p:spPr>
          <a:xfrm>
            <a:off x="301752" y="228600"/>
            <a:ext cx="8534400" cy="758952"/>
          </a:xfrm>
        </p:spPr>
        <p:txBody>
          <a:bodyPr>
            <a:noAutofit/>
          </a:bodyPr>
          <a:lstStyle/>
          <a:p>
            <a:r>
              <a:rPr lang="en-NZ" dirty="0" smtClean="0"/>
              <a:t>Antisocial Behaviour</a:t>
            </a:r>
            <a:endParaRPr lang="en-NZ" dirty="0"/>
          </a:p>
        </p:txBody>
      </p:sp>
      <p:pic>
        <p:nvPicPr>
          <p:cNvPr id="2050" name="Picture 2" descr="http://www.stlegerhomes.co.uk/images/asbo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260648"/>
            <a:ext cx="1505147" cy="170081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22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1009</TotalTime>
  <Words>1907</Words>
  <Application>Microsoft Office PowerPoint</Application>
  <PresentationFormat>On-screen Show (4:3)</PresentationFormat>
  <Paragraphs>228</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PowerPoint Presentation</vt:lpstr>
      <vt:lpstr>Outline</vt:lpstr>
      <vt:lpstr>Definitions</vt:lpstr>
      <vt:lpstr>Statistics</vt:lpstr>
      <vt:lpstr>Methodology</vt:lpstr>
      <vt:lpstr>Thematic Analysis</vt:lpstr>
      <vt:lpstr>Results</vt:lpstr>
      <vt:lpstr>Influence of Friends</vt:lpstr>
      <vt:lpstr>Antisocial Behaviour</vt:lpstr>
      <vt:lpstr>Prison </vt:lpstr>
      <vt:lpstr>Access to Money</vt:lpstr>
      <vt:lpstr>Neighbourhood Surroundings</vt:lpstr>
      <vt:lpstr>Negative Evaluation from Others</vt:lpstr>
      <vt:lpstr>An adapted model</vt:lpstr>
      <vt:lpstr>Things to consider</vt:lpstr>
      <vt:lpstr>References</vt:lpstr>
    </vt:vector>
  </TitlesOfParts>
  <Company>TPC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Campbell</dc:creator>
  <cp:lastModifiedBy>Sarah Campbell</cp:lastModifiedBy>
  <cp:revision>57</cp:revision>
  <dcterms:created xsi:type="dcterms:W3CDTF">2012-04-13T23:45:12Z</dcterms:created>
  <dcterms:modified xsi:type="dcterms:W3CDTF">2012-04-19T03:38:17Z</dcterms:modified>
</cp:coreProperties>
</file>