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9" r:id="rId3"/>
    <p:sldId id="276" r:id="rId4"/>
    <p:sldId id="261" r:id="rId5"/>
    <p:sldId id="277" r:id="rId6"/>
    <p:sldId id="265" r:id="rId7"/>
    <p:sldId id="266" r:id="rId8"/>
    <p:sldId id="267" r:id="rId9"/>
    <p:sldId id="273" r:id="rId10"/>
    <p:sldId id="275" r:id="rId11"/>
    <p:sldId id="263" r:id="rId12"/>
    <p:sldId id="268" r:id="rId13"/>
    <p:sldId id="264" r:id="rId14"/>
    <p:sldId id="269" r:id="rId1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A50021"/>
    <a:srgbClr val="0033CC"/>
    <a:srgbClr val="CC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67958" autoAdjust="0"/>
  </p:normalViewPr>
  <p:slideViewPr>
    <p:cSldViewPr>
      <p:cViewPr varScale="1">
        <p:scale>
          <a:sx n="110" d="100"/>
          <a:sy n="110" d="100"/>
        </p:scale>
        <p:origin x="-4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31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jpe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0B8542C-78AD-482A-A280-659457C4B957}" type="datetimeFigureOut">
              <a:rPr lang="en-GB"/>
              <a:pPr>
                <a:defRPr/>
              </a:pPr>
              <a:t>01/05/2012</a:t>
            </a:fld>
            <a:endParaRPr lang="en-GB"/>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2C7107-6A29-42FA-BCC0-A7DD7D715F5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endParaRPr lang="en-N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Too many existing interventions either deliberately or inadvertently make change seem easy – this is invalidating for many of the people we work with.  If it was that easy, would they not have already done so?  </a:t>
            </a:r>
          </a:p>
          <a:p>
            <a:pPr>
              <a:spcBef>
                <a:spcPct val="0"/>
              </a:spcBef>
            </a:pPr>
            <a:endParaRPr lang="en-GB" smtClean="0"/>
          </a:p>
          <a:p>
            <a:pPr>
              <a:spcBef>
                <a:spcPct val="0"/>
              </a:spcBef>
            </a:pPr>
            <a:r>
              <a:rPr lang="en-GB" smtClean="0"/>
              <a:t>Mindfulness has been used this way when it has been seen as just another psychological technique.</a:t>
            </a:r>
          </a:p>
          <a:p>
            <a:pPr>
              <a:spcBef>
                <a:spcPct val="0"/>
              </a:spcBef>
            </a:pPr>
            <a:endParaRPr lang="en-GB" smtClean="0"/>
          </a:p>
          <a:p>
            <a:pPr>
              <a:spcBef>
                <a:spcPct val="0"/>
              </a:spcBef>
            </a:pPr>
            <a:r>
              <a:rPr lang="en-GB" smtClean="0"/>
              <a:t>Changing habitual thoughts and behaviours is hard.  Being conscious of the need to change and adopting a stance to it that allows you to wish to pursue is more likely if you can see a compassionate reason to do so.</a:t>
            </a: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9E7904-4282-4DB1-AA8E-3D5C300A5C6F}" type="slidenum">
              <a:rPr lang="en-GB"/>
              <a:pPr fontAlgn="base">
                <a:spcBef>
                  <a:spcPct val="0"/>
                </a:spcBef>
                <a:spcAft>
                  <a:spcPct val="0"/>
                </a:spcAft>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I often ask this question of clients who initially think it fairly odd and then struggle with it because they either avoid this scenario or find it too challenging for them.</a:t>
            </a:r>
          </a:p>
          <a:p>
            <a:pPr>
              <a:spcBef>
                <a:spcPct val="0"/>
              </a:spcBef>
            </a:pPr>
            <a:endParaRPr lang="en-GB" smtClean="0"/>
          </a:p>
          <a:p>
            <a:pPr>
              <a:spcBef>
                <a:spcPct val="0"/>
              </a:spcBef>
            </a:pPr>
            <a:r>
              <a:rPr lang="en-GB" smtClean="0"/>
              <a:t>If you can learn to be mindful then you can engage wisely with these processes.  There can be less pain involved as a result or it can be just as painful but seem a more manageable pain.</a:t>
            </a:r>
          </a:p>
          <a:p>
            <a:pPr>
              <a:spcBef>
                <a:spcPct val="0"/>
              </a:spcBef>
            </a:pPr>
            <a:endParaRPr lang="en-GB" smtClean="0"/>
          </a:p>
          <a:p>
            <a:pPr>
              <a:spcBef>
                <a:spcPct val="0"/>
              </a:spcBef>
            </a:pPr>
            <a:r>
              <a:rPr lang="en-GB" smtClean="0"/>
              <a:t>You can support difficult change and not find yourself ignoring that it needs to be made.  For example, hectoring about stopping smoking may work but often builds resistance.  When the person finds a self-compassionate reason to stop it is still a difficult decision but the psychological framework within which they are operating allows them to do so and also to cope should they not succeed.</a:t>
            </a:r>
          </a:p>
          <a:p>
            <a:pPr>
              <a:spcBef>
                <a:spcPct val="0"/>
              </a:spcBef>
            </a:pPr>
            <a:endParaRPr lang="en-GB" smtClean="0"/>
          </a:p>
          <a:p>
            <a:pPr>
              <a:spcBef>
                <a:spcPct val="0"/>
              </a:spcBef>
            </a:pPr>
            <a:r>
              <a:rPr lang="en-GB" smtClean="0"/>
              <a:t> </a:t>
            </a:r>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92ED9A-26A1-4D90-8CE5-36A429ABF053}" type="slidenum">
              <a:rPr lang="en-GB"/>
              <a:pPr fontAlgn="base">
                <a:spcBef>
                  <a:spcPct val="0"/>
                </a:spcBef>
                <a:spcAft>
                  <a:spcPct val="0"/>
                </a:spcAft>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en-NZ" smtClean="0"/>
              <a:t>It is generally agreed that regular experience of mindfulness is important when trying to teach it to someone else.</a:t>
            </a:r>
          </a:p>
          <a:p>
            <a:endParaRPr lang="en-NZ" smtClean="0"/>
          </a:p>
          <a:p>
            <a:r>
              <a:rPr lang="en-NZ" smtClean="0"/>
              <a:t>Mindfulness creates a varied response in individuals – it is important that these responses are validated as they are – they probably won’t neatly fit into the descriptions provided in the literature.</a:t>
            </a:r>
          </a:p>
          <a:p>
            <a:endParaRPr lang="en-NZ" smtClean="0"/>
          </a:p>
          <a:p>
            <a:r>
              <a:rPr lang="en-NZ" smtClean="0"/>
              <a:t>Mindfulness needs a rationale – people have either never heard of it, been exposed to it incorrectly, or cannot see a reason why it might be helpful for them.  (Physiotherapy analogy).</a:t>
            </a:r>
          </a:p>
          <a:p>
            <a:endParaRPr lang="en-NZ" smtClean="0"/>
          </a:p>
          <a:p>
            <a:r>
              <a:rPr lang="en-NZ" smtClean="0"/>
              <a:t>Being compassionate with our clients is a key part of CFT.  They might find it difficult to receive but this is an important issue within therapy anyway.  There needs to be a genuineness about what we are suggesting to people – it is not going to work to suggest a compassionate approach if we are offering something very different in session.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Are there other ways of making Mindfulness accessible to the masses?  </a:t>
            </a:r>
          </a:p>
          <a:p>
            <a:pPr>
              <a:spcBef>
                <a:spcPct val="0"/>
              </a:spcBef>
            </a:pPr>
            <a:r>
              <a:rPr lang="en-GB" smtClean="0"/>
              <a:t>Both in terms of the methods through which we share Mindfulness with people and how readily it is made available in a useful format.</a:t>
            </a:r>
          </a:p>
          <a:p>
            <a:pPr>
              <a:spcBef>
                <a:spcPct val="0"/>
              </a:spcBef>
            </a:pPr>
            <a:endParaRPr lang="en-GB" smtClean="0"/>
          </a:p>
          <a:p>
            <a:pPr>
              <a:spcBef>
                <a:spcPct val="0"/>
              </a:spcBef>
            </a:pPr>
            <a:r>
              <a:rPr lang="en-GB" smtClean="0"/>
              <a:t>The logical extension of a compassionate stance is encouraging that in the communities we live in and have an investment in.  If we could encourage a different social mentality then this could expose large numbers of people to environments in which they could achieve healthy psychological growth.</a:t>
            </a:r>
          </a:p>
          <a:p>
            <a:pPr>
              <a:spcBef>
                <a:spcPct val="0"/>
              </a:spcBef>
            </a:pPr>
            <a:endParaRPr lang="en-GB" smtClean="0"/>
          </a:p>
          <a:p>
            <a:pPr>
              <a:spcBef>
                <a:spcPct val="0"/>
              </a:spcBef>
            </a:pPr>
            <a:r>
              <a:rPr lang="en-GB" smtClean="0"/>
              <a:t>CFT puts at its centre the therapeutic relationship and encourages a stance of compassion in people.  We know how important that relationship is and yet we can easily become distracted by ‘techniques, technologies and quantitative outcomes studies.</a:t>
            </a:r>
          </a:p>
          <a:p>
            <a:pPr>
              <a:spcBef>
                <a:spcPct val="0"/>
              </a:spcBef>
            </a:pPr>
            <a:endParaRPr lang="en-GB" smtClean="0"/>
          </a:p>
          <a:p>
            <a:pPr>
              <a:spcBef>
                <a:spcPct val="0"/>
              </a:spcBef>
            </a:pPr>
            <a:r>
              <a:rPr lang="en-GB" smtClean="0"/>
              <a:t>That said, CFT’s inclusive nature encourages clinicians and researchers alike to think outside of existing techniques or to incorporate what is new into what we already have.  It is important to emphasise what we experience in our individual experiences with clients as this informs so much of what we do.</a:t>
            </a:r>
          </a:p>
          <a:p>
            <a:pPr>
              <a:spcBef>
                <a:spcPct val="0"/>
              </a:spcBef>
            </a:pPr>
            <a:endParaRPr lang="en-GB"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B077DF-08F7-4D2F-A402-EDA803C4585C}" type="slidenum">
              <a:rPr lang="en-GB"/>
              <a:pPr fontAlgn="base">
                <a:spcBef>
                  <a:spcPct val="0"/>
                </a:spcBef>
                <a:spcAft>
                  <a:spcPct val="0"/>
                </a:spcAft>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20 minutes is not enough time to do any justice to the first question.  However, I intend to give you a snapshot.</a:t>
            </a:r>
          </a:p>
          <a:p>
            <a:pPr>
              <a:spcBef>
                <a:spcPct val="0"/>
              </a:spcBef>
            </a:pPr>
            <a:endParaRPr lang="en-GB" smtClean="0"/>
          </a:p>
          <a:p>
            <a:pPr>
              <a:spcBef>
                <a:spcPct val="0"/>
              </a:spcBef>
            </a:pPr>
            <a:r>
              <a:rPr lang="en-GB" smtClean="0"/>
              <a:t>Today’s theme of mindfulness: Another example of how important being mindful is in terms of what it can help us to achieve.</a:t>
            </a:r>
          </a:p>
          <a:p>
            <a:pPr>
              <a:spcBef>
                <a:spcPct val="0"/>
              </a:spcBef>
            </a:pPr>
            <a:endParaRPr lang="en-GB" smtClean="0"/>
          </a:p>
          <a:p>
            <a:pPr>
              <a:spcBef>
                <a:spcPct val="0"/>
              </a:spcBef>
            </a:pPr>
            <a:r>
              <a:rPr lang="en-GB" smtClean="0"/>
              <a:t>You cannot just learn and apply these techniques to people: there is a different reality of with these types of psychological interventions.</a:t>
            </a:r>
          </a:p>
          <a:p>
            <a:pPr>
              <a:spcBef>
                <a:spcPct val="0"/>
              </a:spcBef>
            </a:pPr>
            <a:endParaRPr lang="en-GB" smtClean="0"/>
          </a:p>
          <a:p>
            <a:pPr>
              <a:spcBef>
                <a:spcPct val="0"/>
              </a:spcBef>
            </a:pPr>
            <a:r>
              <a:rPr lang="en-GB" smtClean="0"/>
              <a:t>We can look forward to more but what might that more be?</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D9DF6A-C61F-4531-B2BF-E15CD30C66BA}" type="slidenum">
              <a:rPr lang="en-GB"/>
              <a:pPr fontAlgn="base">
                <a:spcBef>
                  <a:spcPct val="0"/>
                </a:spcBef>
                <a:spcAft>
                  <a:spcPct val="0"/>
                </a:spcAft>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en-N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r>
              <a:rPr lang="en-NZ" sz="1000" b="1" smtClean="0"/>
              <a:t>Basic Emotional Regulation</a:t>
            </a:r>
            <a:r>
              <a:rPr lang="en-NZ" sz="1000" smtClean="0"/>
              <a:t>: Conditioning occurs here and so does the laying down of emotional memories.</a:t>
            </a:r>
          </a:p>
          <a:p>
            <a:r>
              <a:rPr lang="en-NZ" sz="1000" smtClean="0"/>
              <a:t>Emotional systems are linked to a stimulus response: 1. Threat, 2. Seeking, 3. Soothing/content.</a:t>
            </a:r>
          </a:p>
          <a:p>
            <a:r>
              <a:rPr lang="en-NZ" sz="1000" smtClean="0"/>
              <a:t>CFT focusses on affiliative and attachment systems because of their important role to play with other systems. (NEXT SLIDE FOR EXPLANATION).</a:t>
            </a:r>
          </a:p>
          <a:p>
            <a:endParaRPr lang="en-NZ" sz="1000" smtClean="0"/>
          </a:p>
          <a:p>
            <a:r>
              <a:rPr lang="en-NZ" sz="1000" b="1" smtClean="0"/>
              <a:t>Social Mentalities</a:t>
            </a:r>
            <a:r>
              <a:rPr lang="en-NZ" sz="1000" smtClean="0"/>
              <a:t>: Motivational systems / role forming.  Our mind seeks to create certain types of interaction with others: care eliciting, sexual, friendship.  For example, caregiving = sensitivity to distress calls and behaviour to return to do something.</a:t>
            </a:r>
          </a:p>
          <a:p>
            <a:endParaRPr lang="en-NZ" sz="1000" smtClean="0"/>
          </a:p>
          <a:p>
            <a:r>
              <a:rPr lang="en-NZ" sz="1000" b="1" smtClean="0"/>
              <a:t>Cognitive Systems</a:t>
            </a:r>
            <a:r>
              <a:rPr lang="en-NZ" sz="1000" smtClean="0"/>
              <a:t>: Recent evolution.  Its about attention and how we reason, plan, ruminate, anticipate etc. = increasing conscious control.</a:t>
            </a:r>
          </a:p>
          <a:p>
            <a:r>
              <a:rPr lang="en-NZ" sz="1000" smtClean="0"/>
              <a:t>Predator = Threat! = Motive to Escape = Emotional systems to enact behaviour.</a:t>
            </a:r>
          </a:p>
          <a:p>
            <a:r>
              <a:rPr lang="en-NZ" sz="1000" smtClean="0"/>
              <a:t>We cannot stop these initial responses but can choose not to act on them.  (Buddhist sexual desire).  So, it regulates the lower systems but is also regulated by them.</a:t>
            </a:r>
          </a:p>
          <a:p>
            <a:endParaRPr lang="en-NZ" sz="1000" smtClean="0"/>
          </a:p>
          <a:p>
            <a:r>
              <a:rPr lang="en-NZ" sz="1000" b="1" smtClean="0"/>
              <a:t>Self-Identity:</a:t>
            </a:r>
            <a:r>
              <a:rPr lang="en-NZ" sz="1000" smtClean="0"/>
              <a:t> Evolution of self-awareness.  The need to create a self for social interaction.</a:t>
            </a:r>
          </a:p>
          <a:p>
            <a:endParaRPr lang="en-NZ" sz="1000" smtClean="0"/>
          </a:p>
          <a:p>
            <a:r>
              <a:rPr lang="en-NZ" sz="1000" smtClean="0"/>
              <a:t>Compassionate Self = creating a self-identity which regulates downwards through the other 3 systems.  In other words, imagining who you want to be and projecting that into the future and then building steps to reach that future you.</a:t>
            </a:r>
            <a:endParaRPr lang="en-NZ" sz="1000"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r>
              <a:rPr lang="en-NZ" smtClean="0"/>
              <a:t>Use the example of the person who is punished for getting things wrong.</a:t>
            </a:r>
          </a:p>
          <a:p>
            <a:r>
              <a:rPr lang="en-NZ" smtClean="0"/>
              <a:t>Becomes a perfectionist and this works well but keeps returning to the threat because perfection is only one step away from failing and reigniting the threat.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252555-5BEA-4C62-94A8-D2576088B9B8}" type="slidenum">
              <a:rPr lang="en-NZ"/>
              <a:pPr fontAlgn="base">
                <a:spcBef>
                  <a:spcPct val="0"/>
                </a:spcBef>
                <a:spcAft>
                  <a:spcPct val="0"/>
                </a:spcAft>
              </a:pPr>
              <a:t>6</a:t>
            </a:fld>
            <a:endParaRPr lang="en-NZ"/>
          </a:p>
        </p:txBody>
      </p:sp>
      <p:sp>
        <p:nvSpPr>
          <p:cNvPr id="20482"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20483" name="Rectangle 3"/>
          <p:cNvSpPr>
            <a:spLocks noGrp="1" noChangeArrowheads="1"/>
          </p:cNvSpPr>
          <p:nvPr>
            <p:ph type="body" idx="1"/>
          </p:nvPr>
        </p:nvSpPr>
        <p:spPr bwMode="auto">
          <a:xfrm>
            <a:off x="906463" y="4714875"/>
            <a:ext cx="4984750" cy="4467225"/>
          </a:xfrm>
          <a:noFill/>
        </p:spPr>
        <p:txBody>
          <a:bodyPr wrap="square" numCol="1" anchor="t" anchorCtr="0" compatLnSpc="1">
            <a:prstTxWarp prst="textNoShape">
              <a:avLst/>
            </a:prstTxWarp>
          </a:bodyPr>
          <a:lstStyle/>
          <a:p>
            <a:pPr>
              <a:spcBef>
                <a:spcPct val="0"/>
              </a:spcBef>
            </a:pPr>
            <a:r>
              <a:rPr lang="en-NZ" smtClean="0"/>
              <a:t>This diagram demonstrates the ability of our mind to internally create the same sorts of stimulus that we might experience externally.  </a:t>
            </a:r>
          </a:p>
          <a:p>
            <a:pPr>
              <a:spcBef>
                <a:spcPct val="0"/>
              </a:spcBef>
            </a:pPr>
            <a:endParaRPr lang="en-NZ" smtClean="0"/>
          </a:p>
          <a:p>
            <a:pPr>
              <a:spcBef>
                <a:spcPct val="0"/>
              </a:spcBef>
            </a:pPr>
            <a:r>
              <a:rPr lang="en-NZ" smtClean="0"/>
              <a:t>In effect, our ‘new brain’ can trick our ‘old brain’ into believing what might not indeed be true.</a:t>
            </a:r>
          </a:p>
          <a:p>
            <a:pPr>
              <a:spcBef>
                <a:spcPct val="0"/>
              </a:spcBef>
            </a:pPr>
            <a:endParaRPr lang="en-NZ" smtClean="0"/>
          </a:p>
          <a:p>
            <a:pPr>
              <a:spcBef>
                <a:spcPct val="0"/>
              </a:spcBef>
            </a:pPr>
            <a:r>
              <a:rPr lang="en-NZ" smtClean="0"/>
              <a:t>What this diagram demonstrates is that it is possible to engender safe and soothing emotions in the same way that we might generate the negative ones.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7D9158-1865-4C8C-8DF3-00DC8FD9A9BF}" type="slidenum">
              <a:rPr lang="en-NZ"/>
              <a:pPr fontAlgn="base">
                <a:spcBef>
                  <a:spcPct val="0"/>
                </a:spcBef>
                <a:spcAft>
                  <a:spcPct val="0"/>
                </a:spcAft>
              </a:pPr>
              <a:t>7</a:t>
            </a:fld>
            <a:endParaRPr lang="en-NZ"/>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xfrm>
            <a:off x="906463" y="4714875"/>
            <a:ext cx="4984750" cy="4467225"/>
          </a:xfrm>
          <a:noFill/>
        </p:spPr>
        <p:txBody>
          <a:bodyPr wrap="square" numCol="1" anchor="t" anchorCtr="0" compatLnSpc="1">
            <a:prstTxWarp prst="textNoShape">
              <a:avLst/>
            </a:prstTxWarp>
          </a:bodyPr>
          <a:lstStyle/>
          <a:p>
            <a:pPr>
              <a:spcBef>
                <a:spcPct val="0"/>
              </a:spcBef>
            </a:pPr>
            <a:endParaRPr lang="en-N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3E9088-7203-4B70-B877-BA33CDCC21DF}" type="slidenum">
              <a:rPr lang="en-NZ"/>
              <a:pPr fontAlgn="base">
                <a:spcBef>
                  <a:spcPct val="0"/>
                </a:spcBef>
                <a:spcAft>
                  <a:spcPct val="0"/>
                </a:spcAft>
              </a:pPr>
              <a:t>8</a:t>
            </a:fld>
            <a:endParaRPr lang="en-NZ"/>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xfrm>
            <a:off x="906463" y="4714875"/>
            <a:ext cx="4984750" cy="4467225"/>
          </a:xfrm>
          <a:noFill/>
        </p:spPr>
        <p:txBody>
          <a:bodyPr wrap="square" numCol="1" anchor="t" anchorCtr="0" compatLnSpc="1">
            <a:prstTxWarp prst="textNoShape">
              <a:avLst/>
            </a:prstTxWarp>
          </a:bodyPr>
          <a:lstStyle/>
          <a:p>
            <a:pPr>
              <a:spcBef>
                <a:spcPct val="0"/>
              </a:spcBef>
            </a:pPr>
            <a:endParaRPr lang="en-N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3458F5-001B-4D0B-B26B-5E86BC546DCD}" type="slidenum">
              <a:rPr lang="en-NZ"/>
              <a:pPr fontAlgn="base">
                <a:spcBef>
                  <a:spcPct val="0"/>
                </a:spcBef>
                <a:spcAft>
                  <a:spcPct val="0"/>
                </a:spcAft>
              </a:pPr>
              <a:t>9</a:t>
            </a:fld>
            <a:endParaRPr lang="en-NZ"/>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xfrm>
            <a:off x="906463" y="4714875"/>
            <a:ext cx="4984750" cy="4467225"/>
          </a:xfrm>
          <a:noFill/>
        </p:spPr>
        <p:txBody>
          <a:bodyPr wrap="square" numCol="1" anchor="t" anchorCtr="0" compatLnSpc="1">
            <a:prstTxWarp prst="textNoShape">
              <a:avLst/>
            </a:prstTxWarp>
          </a:bodyPr>
          <a:lstStyle/>
          <a:p>
            <a:pPr>
              <a:spcBef>
                <a:spcPct val="0"/>
              </a:spcBef>
            </a:pPr>
            <a:endParaRPr lang="en-NZ"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CB6AAB34-9948-49C7-8C4C-62EC72A905EB}" type="datetimeFigureOut">
              <a:rPr lang="en-GB"/>
              <a:pPr>
                <a:defRPr/>
              </a:pPr>
              <a:t>01/05/2012</a:t>
            </a:fld>
            <a:endParaRPr lang="en-GB"/>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GB"/>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87CC19FB-353B-469F-BFDF-CBEB4B5C845E}"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7F5ADD3-104B-47E1-9E0B-66BDC4F85F92}" type="datetimeFigureOut">
              <a:rPr lang="en-GB"/>
              <a:pPr>
                <a:defRPr/>
              </a:pPr>
              <a:t>01/05/2012</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69EDCBF8-6F47-4086-B437-E213DB2A987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CC529EA7-57B5-4400-8A04-AFC75484E82F}" type="datetimeFigureOut">
              <a:rPr lang="en-GB"/>
              <a:pPr>
                <a:defRPr/>
              </a:pPr>
              <a:t>01/05/2012</a:t>
            </a:fld>
            <a:endParaRPr lang="en-GB"/>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GB"/>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754E2065-25BF-4AB3-9BA3-40334DF1FE68}"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3A8BBB3-51D9-4C4A-B6BA-AE1A3D1F293E}" type="datetimeFigureOut">
              <a:rPr lang="en-GB"/>
              <a:pPr>
                <a:defRPr/>
              </a:pPr>
              <a:t>01/05/2012</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6FCD97D5-1228-47E4-BA18-7135745BFD1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14176C0B-B8D7-4387-B976-EB2F3B62F7BD}" type="datetimeFigureOut">
              <a:rPr lang="en-GB"/>
              <a:pPr>
                <a:defRPr/>
              </a:pPr>
              <a:t>01/05/2012</a:t>
            </a:fld>
            <a:endParaRPr lang="en-GB"/>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73C6FA1F-23FD-4BD4-B02F-9905EEFE5BC6}" type="slidenum">
              <a:rPr lang="en-GB"/>
              <a:pPr>
                <a:defRPr/>
              </a:pPr>
              <a:t>‹#›</a:t>
            </a:fld>
            <a:endParaRPr lang="en-GB"/>
          </a:p>
        </p:txBody>
      </p:sp>
      <p:sp>
        <p:nvSpPr>
          <p:cNvPr id="9" name="Footer Placeholder 13"/>
          <p:cNvSpPr>
            <a:spLocks noGrp="1"/>
          </p:cNvSpPr>
          <p:nvPr>
            <p:ph type="ftr" sz="quarter" idx="12"/>
          </p:nvPr>
        </p:nvSpPr>
        <p:spPr/>
        <p:txBody>
          <a:bodyPr/>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87453303-D03E-4282-B1CB-7F47301EEE3E}" type="datetimeFigureOut">
              <a:rPr lang="en-GB"/>
              <a:pPr>
                <a:defRPr/>
              </a:pPr>
              <a:t>01/05/2012</a:t>
            </a:fld>
            <a:endParaRPr lang="en-GB"/>
          </a:p>
        </p:txBody>
      </p:sp>
      <p:sp>
        <p:nvSpPr>
          <p:cNvPr id="6" name="Slide Number Placeholder 9"/>
          <p:cNvSpPr>
            <a:spLocks noGrp="1"/>
          </p:cNvSpPr>
          <p:nvPr>
            <p:ph type="sldNum" sz="quarter" idx="11"/>
          </p:nvPr>
        </p:nvSpPr>
        <p:spPr/>
        <p:txBody>
          <a:bodyPr rtlCol="0"/>
          <a:lstStyle>
            <a:lvl1pPr>
              <a:defRPr/>
            </a:lvl1pPr>
          </a:lstStyle>
          <a:p>
            <a:pPr>
              <a:defRPr/>
            </a:pPr>
            <a:fld id="{5863F2D2-6DB9-42C5-BFF3-ADCAFFBE7DDA}" type="slidenum">
              <a:rPr lang="en-GB"/>
              <a:pPr>
                <a:defRPr/>
              </a:pPr>
              <a:t>‹#›</a:t>
            </a:fld>
            <a:endParaRPr lang="en-GB"/>
          </a:p>
        </p:txBody>
      </p:sp>
      <p:sp>
        <p:nvSpPr>
          <p:cNvPr id="7" name="Footer Placeholder 11"/>
          <p:cNvSpPr>
            <a:spLocks noGrp="1"/>
          </p:cNvSpPr>
          <p:nvPr>
            <p:ph type="ftr" sz="quarter" idx="12"/>
          </p:nvPr>
        </p:nvSpPr>
        <p:spPr/>
        <p:txBody>
          <a:bodyPr rtlCol="0"/>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65F8DBE-9E10-4BF7-874A-C8BB7CBA9214}" type="datetimeFigureOut">
              <a:rPr lang="en-GB"/>
              <a:pPr>
                <a:defRPr/>
              </a:pPr>
              <a:t>01/05/2012</a:t>
            </a:fld>
            <a:endParaRPr lang="en-GB"/>
          </a:p>
        </p:txBody>
      </p:sp>
      <p:sp>
        <p:nvSpPr>
          <p:cNvPr id="8" name="Slide Number Placeholder 11"/>
          <p:cNvSpPr>
            <a:spLocks noGrp="1"/>
          </p:cNvSpPr>
          <p:nvPr>
            <p:ph type="sldNum" sz="quarter" idx="11"/>
          </p:nvPr>
        </p:nvSpPr>
        <p:spPr/>
        <p:txBody>
          <a:bodyPr rtlCol="0"/>
          <a:lstStyle>
            <a:lvl1pPr>
              <a:defRPr/>
            </a:lvl1pPr>
          </a:lstStyle>
          <a:p>
            <a:pPr>
              <a:defRPr/>
            </a:pPr>
            <a:fld id="{F1BED455-12D8-40BA-BC7E-8EEC67696F64}" type="slidenum">
              <a:rPr lang="en-GB"/>
              <a:pPr>
                <a:defRPr/>
              </a:pPr>
              <a:t>‹#›</a:t>
            </a:fld>
            <a:endParaRPr lang="en-GB"/>
          </a:p>
        </p:txBody>
      </p:sp>
      <p:sp>
        <p:nvSpPr>
          <p:cNvPr id="9" name="Footer Placeholder 13"/>
          <p:cNvSpPr>
            <a:spLocks noGrp="1"/>
          </p:cNvSpPr>
          <p:nvPr>
            <p:ph type="ftr" sz="quarter" idx="12"/>
          </p:nvPr>
        </p:nvSpPr>
        <p:spPr/>
        <p:txBody>
          <a:bodyPr rtlCol="0"/>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7BB11D3-4C96-4899-ACDF-08C6D258B046}" type="datetimeFigureOut">
              <a:rPr lang="en-GB"/>
              <a:pPr>
                <a:defRPr/>
              </a:pPr>
              <a:t>01/05/2012</a:t>
            </a:fld>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5EE7694E-A7DC-43B0-B45E-B99F53579EC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7B9B0EE-7D8F-4695-A433-4A2A3908D2EA}" type="datetimeFigureOut">
              <a:rPr lang="en-GB"/>
              <a:pPr>
                <a:defRPr/>
              </a:pPr>
              <a:t>01/05/2012</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8EB91E3C-B33A-4910-B29B-DF02AFA974A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6EA7F96-C28D-4B03-A8F2-921306B892C8}" type="datetimeFigureOut">
              <a:rPr lang="en-GB"/>
              <a:pPr>
                <a:defRPr/>
              </a:pPr>
              <a:t>01/05/2012</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8C83398E-C354-47FD-9ED7-B97076823A1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3FC79323-3261-45E5-BF11-2572C22B0FF0}" type="datetimeFigureOut">
              <a:rPr lang="en-GB"/>
              <a:pPr>
                <a:defRPr/>
              </a:pPr>
              <a:t>01/05/2012</a:t>
            </a:fld>
            <a:endParaRPr lang="en-GB"/>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73DC7A17-DDCD-4213-8149-3BB661585891}" type="slidenum">
              <a:rPr lang="en-GB"/>
              <a:pPr>
                <a:defRPr/>
              </a:pPr>
              <a:t>‹#›</a:t>
            </a:fld>
            <a:endParaRPr lang="en-GB"/>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1A7C17B6-5422-4747-8713-3ADE0804F8CA}" type="datetimeFigureOut">
              <a:rPr lang="en-GB"/>
              <a:pPr>
                <a:defRPr/>
              </a:pPr>
              <a:t>01/05/2012</a:t>
            </a:fld>
            <a:endParaRPr lang="en-GB"/>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GB"/>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C8A166CF-C511-4E3C-9EF0-5DBC7E0DA66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0" r:id="rId6"/>
    <p:sldLayoutId id="2147483676" r:id="rId7"/>
    <p:sldLayoutId id="2147483669" r:id="rId8"/>
    <p:sldLayoutId id="2147483677" r:id="rId9"/>
    <p:sldLayoutId id="2147483668" r:id="rId10"/>
    <p:sldLayoutId id="2147483678"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C32D2E"/>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84AA33"/>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350" y="1484313"/>
            <a:ext cx="6477000" cy="1828800"/>
          </a:xfrm>
        </p:spPr>
        <p:txBody>
          <a:bodyPr>
            <a:normAutofit/>
          </a:bodyPr>
          <a:lstStyle/>
          <a:p>
            <a:pPr algn="ctr" fontAlgn="auto">
              <a:spcAft>
                <a:spcPts val="0"/>
              </a:spcAft>
              <a:defRPr/>
            </a:pPr>
            <a:r>
              <a:rPr lang="en-GB" dirty="0" smtClean="0"/>
              <a:t>Mindfulness and </a:t>
            </a:r>
            <a:br>
              <a:rPr lang="en-GB" dirty="0" smtClean="0"/>
            </a:br>
            <a:r>
              <a:rPr lang="en-GB" dirty="0" smtClean="0"/>
              <a:t>Self Compassion</a:t>
            </a:r>
            <a:endParaRPr lang="en-GB" dirty="0"/>
          </a:p>
        </p:txBody>
      </p:sp>
      <p:sp>
        <p:nvSpPr>
          <p:cNvPr id="14338" name="Subtitle 2"/>
          <p:cNvSpPr>
            <a:spLocks noGrp="1"/>
          </p:cNvSpPr>
          <p:nvPr>
            <p:ph type="subTitle" idx="1"/>
          </p:nvPr>
        </p:nvSpPr>
        <p:spPr>
          <a:xfrm>
            <a:off x="2362200" y="6049963"/>
            <a:ext cx="6705600" cy="685800"/>
          </a:xfrm>
        </p:spPr>
        <p:txBody>
          <a:bodyPr/>
          <a:lstStyle/>
          <a:p>
            <a:r>
              <a:rPr lang="en-GB" smtClean="0"/>
              <a:t>Dr. Gerard Pauley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6" name="Object 6"/>
          <p:cNvGraphicFramePr>
            <a:graphicFrameLocks noChangeAspect="1"/>
          </p:cNvGraphicFramePr>
          <p:nvPr>
            <p:ph idx="1"/>
          </p:nvPr>
        </p:nvGraphicFramePr>
        <p:xfrm>
          <a:off x="1187450" y="1565275"/>
          <a:ext cx="7056438" cy="5292725"/>
        </p:xfrm>
        <a:graphic>
          <a:graphicData uri="http://schemas.openxmlformats.org/presentationml/2006/ole">
            <p:oleObj spid="_x0000_s46086" name="Slide" r:id="rId3" imgW="4631525" imgH="3473050" progId="PowerPoint.Slide.8">
              <p:embed/>
            </p:oleObj>
          </a:graphicData>
        </a:graphic>
      </p:graphicFrame>
      <p:sp>
        <p:nvSpPr>
          <p:cNvPr id="4608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6087" name="Rectangle 7"/>
          <p:cNvSpPr>
            <a:spLocks noChangeArrowheads="1"/>
          </p:cNvSpPr>
          <p:nvPr/>
        </p:nvSpPr>
        <p:spPr bwMode="auto">
          <a:xfrm>
            <a:off x="0" y="1800225"/>
            <a:ext cx="9144000" cy="0"/>
          </a:xfrm>
          <a:prstGeom prst="rect">
            <a:avLst/>
          </a:prstGeom>
          <a:noFill/>
          <a:ln w="9525">
            <a:noFill/>
            <a:miter lim="800000"/>
            <a:headEnd/>
            <a:tailEnd/>
          </a:ln>
          <a:effectLst/>
        </p:spPr>
        <p:txBody>
          <a:bodyPr wrap="none" anchor="ctr">
            <a:spAutoFit/>
          </a:bodyPr>
          <a:lstStyle/>
          <a:p>
            <a:endParaRPr lang="en-US"/>
          </a:p>
        </p:txBody>
      </p:sp>
      <p:sp>
        <p:nvSpPr>
          <p:cNvPr id="46088" name="Rectangle 8"/>
          <p:cNvSpPr>
            <a:spLocks noGrp="1"/>
          </p:cNvSpPr>
          <p:nvPr>
            <p:ph type="title"/>
          </p:nvPr>
        </p:nvSpPr>
        <p:spPr>
          <a:xfrm>
            <a:off x="609600" y="228600"/>
            <a:ext cx="8153400" cy="990600"/>
          </a:xfrm>
        </p:spPr>
        <p:txBody>
          <a:bodyPr/>
          <a:lstStyle/>
          <a:p>
            <a:r>
              <a:rPr lang="en-NZ" smtClean="0">
                <a:solidFill>
                  <a:schemeClr val="accent2"/>
                </a:solidFill>
              </a:rPr>
              <a:t>Contrast of a Competitive Mind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12775" y="228600"/>
            <a:ext cx="8153400" cy="990600"/>
          </a:xfrm>
        </p:spPr>
        <p:txBody>
          <a:bodyPr/>
          <a:lstStyle/>
          <a:p>
            <a:r>
              <a:rPr lang="en-GB" smtClean="0">
                <a:solidFill>
                  <a:schemeClr val="accent2"/>
                </a:solidFill>
              </a:rPr>
              <a:t>The Importance of Mindfulness</a:t>
            </a:r>
          </a:p>
        </p:txBody>
      </p:sp>
      <p:sp>
        <p:nvSpPr>
          <p:cNvPr id="27650" name="Content Placeholder 2"/>
          <p:cNvSpPr>
            <a:spLocks noGrp="1"/>
          </p:cNvSpPr>
          <p:nvPr>
            <p:ph sz="quarter" idx="1"/>
          </p:nvPr>
        </p:nvSpPr>
        <p:spPr>
          <a:xfrm>
            <a:off x="612775" y="1600200"/>
            <a:ext cx="8153400" cy="4495800"/>
          </a:xfrm>
        </p:spPr>
        <p:txBody>
          <a:bodyPr/>
          <a:lstStyle/>
          <a:p>
            <a:r>
              <a:rPr lang="en-GB" smtClean="0"/>
              <a:t>Helps to counter the </a:t>
            </a:r>
            <a:r>
              <a:rPr lang="en-GB" smtClean="0">
                <a:solidFill>
                  <a:srgbClr val="00B050"/>
                </a:solidFill>
              </a:rPr>
              <a:t>trivialisation</a:t>
            </a:r>
            <a:r>
              <a:rPr lang="en-GB" smtClean="0"/>
              <a:t> of changing the relationship with self.</a:t>
            </a:r>
          </a:p>
          <a:p>
            <a:r>
              <a:rPr lang="en-GB" smtClean="0"/>
              <a:t>Developing self-compassion requires a </a:t>
            </a:r>
            <a:r>
              <a:rPr lang="en-GB" smtClean="0">
                <a:solidFill>
                  <a:srgbClr val="00B050"/>
                </a:solidFill>
              </a:rPr>
              <a:t>wise space.</a:t>
            </a:r>
          </a:p>
          <a:p>
            <a:r>
              <a:rPr lang="en-GB" smtClean="0"/>
              <a:t>This ‘space’ is one in which people can try out a different relationship with self: you would not embark on this process without being able to adopt a different stance to it.</a:t>
            </a:r>
          </a:p>
          <a:p>
            <a:endParaRPr lang="en-GB" smtClean="0"/>
          </a:p>
          <a:p>
            <a:pPr>
              <a:buFont typeface="Wingdings" pitchFamily="2" charset="2"/>
              <a:buNone/>
            </a:pPr>
            <a:endParaRPr lang="en-GB" smtClean="0"/>
          </a:p>
          <a:p>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12775" y="228600"/>
            <a:ext cx="8153400" cy="990600"/>
          </a:xfrm>
        </p:spPr>
        <p:txBody>
          <a:bodyPr/>
          <a:lstStyle/>
          <a:p>
            <a:r>
              <a:rPr lang="en-GB" smtClean="0">
                <a:solidFill>
                  <a:schemeClr val="accent2"/>
                </a:solidFill>
              </a:rPr>
              <a:t>The Importance of Mindfulness</a:t>
            </a:r>
          </a:p>
        </p:txBody>
      </p:sp>
      <p:sp>
        <p:nvSpPr>
          <p:cNvPr id="29698" name="Content Placeholder 2"/>
          <p:cNvSpPr>
            <a:spLocks noGrp="1"/>
          </p:cNvSpPr>
          <p:nvPr>
            <p:ph sz="quarter" idx="1"/>
          </p:nvPr>
        </p:nvSpPr>
        <p:spPr>
          <a:xfrm>
            <a:off x="612775" y="1600200"/>
            <a:ext cx="8153400" cy="4495800"/>
          </a:xfrm>
        </p:spPr>
        <p:txBody>
          <a:bodyPr/>
          <a:lstStyle/>
          <a:p>
            <a:r>
              <a:rPr lang="en-GB" smtClean="0">
                <a:solidFill>
                  <a:srgbClr val="CC0000"/>
                </a:solidFill>
              </a:rPr>
              <a:t>Question:</a:t>
            </a:r>
            <a:r>
              <a:rPr lang="en-GB" smtClean="0">
                <a:solidFill>
                  <a:srgbClr val="7030A0"/>
                </a:solidFill>
              </a:rPr>
              <a:t> </a:t>
            </a:r>
            <a:r>
              <a:rPr lang="en-GB" smtClean="0"/>
              <a:t>What happens when you just sit with yourself?</a:t>
            </a:r>
          </a:p>
          <a:p>
            <a:r>
              <a:rPr lang="en-GB" smtClean="0">
                <a:solidFill>
                  <a:srgbClr val="CC0000"/>
                </a:solidFill>
              </a:rPr>
              <a:t>Question:</a:t>
            </a:r>
            <a:r>
              <a:rPr lang="en-GB" smtClean="0"/>
              <a:t> How might you go about learning to sit with yourself?</a:t>
            </a:r>
          </a:p>
          <a:p>
            <a:r>
              <a:rPr lang="en-GB" smtClean="0"/>
              <a:t>Once you can do that you can:</a:t>
            </a:r>
          </a:p>
          <a:p>
            <a:pPr lvl="1"/>
            <a:r>
              <a:rPr lang="en-GB" smtClean="0">
                <a:solidFill>
                  <a:srgbClr val="0070C0"/>
                </a:solidFill>
              </a:rPr>
              <a:t>Reflect rather than avoid your experiences</a:t>
            </a:r>
          </a:p>
          <a:p>
            <a:pPr lvl="1"/>
            <a:r>
              <a:rPr lang="en-GB" smtClean="0">
                <a:solidFill>
                  <a:srgbClr val="0070C0"/>
                </a:solidFill>
              </a:rPr>
              <a:t>Develop a different perspective</a:t>
            </a:r>
          </a:p>
          <a:p>
            <a:pPr lvl="1"/>
            <a:r>
              <a:rPr lang="en-GB" smtClean="0">
                <a:solidFill>
                  <a:srgbClr val="0070C0"/>
                </a:solidFill>
              </a:rPr>
              <a:t>Accept the emotions and thoughts that arise</a:t>
            </a:r>
          </a:p>
          <a:p>
            <a:pPr lvl="1"/>
            <a:r>
              <a:rPr lang="en-GB" smtClean="0">
                <a:solidFill>
                  <a:srgbClr val="0070C0"/>
                </a:solidFill>
              </a:rPr>
              <a:t>Have a relationship between you and your mind</a:t>
            </a:r>
          </a:p>
          <a:p>
            <a:pPr>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620713"/>
            <a:ext cx="8153400" cy="679450"/>
          </a:xfrm>
        </p:spPr>
        <p:txBody>
          <a:bodyPr>
            <a:normAutofit fontScale="90000"/>
          </a:bodyPr>
          <a:lstStyle/>
          <a:p>
            <a:r>
              <a:rPr lang="en-GB" sz="3600" smtClean="0">
                <a:solidFill>
                  <a:schemeClr val="accent2"/>
                </a:solidFill>
              </a:rPr>
              <a:t>Encouraging a Compassionate Mindfulness</a:t>
            </a:r>
            <a:r>
              <a:rPr lang="en-GB" sz="3600" smtClean="0"/>
              <a:t>	</a:t>
            </a:r>
          </a:p>
        </p:txBody>
      </p:sp>
      <p:sp>
        <p:nvSpPr>
          <p:cNvPr id="31746" name="Content Placeholder 2"/>
          <p:cNvSpPr>
            <a:spLocks noGrp="1"/>
          </p:cNvSpPr>
          <p:nvPr>
            <p:ph sz="quarter" idx="1"/>
          </p:nvPr>
        </p:nvSpPr>
        <p:spPr>
          <a:xfrm>
            <a:off x="612775" y="1600200"/>
            <a:ext cx="8153400" cy="4495800"/>
          </a:xfrm>
        </p:spPr>
        <p:txBody>
          <a:bodyPr/>
          <a:lstStyle/>
          <a:p>
            <a:r>
              <a:rPr lang="en-GB" smtClean="0">
                <a:solidFill>
                  <a:srgbClr val="C00000"/>
                </a:solidFill>
              </a:rPr>
              <a:t>Mindfulness</a:t>
            </a:r>
          </a:p>
          <a:p>
            <a:pPr lvl="1"/>
            <a:r>
              <a:rPr lang="en-GB" smtClean="0"/>
              <a:t>The truth of self-experience.</a:t>
            </a:r>
          </a:p>
          <a:p>
            <a:pPr lvl="1"/>
            <a:r>
              <a:rPr lang="en-GB" smtClean="0"/>
              <a:t>Validating the uniqueness of the experience.</a:t>
            </a:r>
          </a:p>
          <a:p>
            <a:pPr lvl="1"/>
            <a:r>
              <a:rPr lang="en-GB" smtClean="0"/>
              <a:t>Providing a rationale for Mindfulness.</a:t>
            </a:r>
          </a:p>
          <a:p>
            <a:r>
              <a:rPr lang="en-GB" smtClean="0">
                <a:solidFill>
                  <a:srgbClr val="C00000"/>
                </a:solidFill>
              </a:rPr>
              <a:t>Self Compassion</a:t>
            </a:r>
          </a:p>
          <a:p>
            <a:pPr lvl="1"/>
            <a:r>
              <a:rPr lang="en-GB" smtClean="0"/>
              <a:t>The underlying approach of CFT: demonstrating compassion in session.</a:t>
            </a:r>
          </a:p>
          <a:p>
            <a:pPr lvl="1"/>
            <a:r>
              <a:rPr lang="en-GB" smtClean="0"/>
              <a:t>The attributes we endeavour to teach should be engendered in session.</a:t>
            </a:r>
          </a:p>
          <a:p>
            <a:pPr lvl="1"/>
            <a:r>
              <a:rPr lang="en-GB" smtClean="0"/>
              <a:t>Toe-dipping to full emersion with kindness and support.</a:t>
            </a:r>
          </a:p>
          <a:p>
            <a:pPr lvl="1"/>
            <a:endParaRPr lang="en-GB" smtClean="0"/>
          </a:p>
          <a:p>
            <a:pPr>
              <a:buFont typeface="Wingdings" pitchFamily="2" charset="2"/>
              <a:buNone/>
            </a:pPr>
            <a:endParaRPr lang="en-GB" smtClean="0"/>
          </a:p>
          <a:p>
            <a:endParaRPr lang="en-GB" smtClean="0"/>
          </a:p>
          <a:p>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12775" y="228600"/>
            <a:ext cx="8153400" cy="990600"/>
          </a:xfrm>
        </p:spPr>
        <p:txBody>
          <a:bodyPr/>
          <a:lstStyle/>
          <a:p>
            <a:r>
              <a:rPr lang="en-GB" smtClean="0">
                <a:solidFill>
                  <a:schemeClr val="accent2"/>
                </a:solidFill>
              </a:rPr>
              <a:t>The Future</a:t>
            </a:r>
          </a:p>
        </p:txBody>
      </p:sp>
      <p:sp>
        <p:nvSpPr>
          <p:cNvPr id="32770" name="Content Placeholder 2"/>
          <p:cNvSpPr>
            <a:spLocks noGrp="1"/>
          </p:cNvSpPr>
          <p:nvPr>
            <p:ph sz="quarter" idx="1"/>
          </p:nvPr>
        </p:nvSpPr>
        <p:spPr>
          <a:xfrm>
            <a:off x="612775" y="1600200"/>
            <a:ext cx="8153400" cy="4495800"/>
          </a:xfrm>
        </p:spPr>
        <p:txBody>
          <a:bodyPr/>
          <a:lstStyle/>
          <a:p>
            <a:r>
              <a:rPr lang="en-GB" smtClean="0">
                <a:solidFill>
                  <a:srgbClr val="0033CC"/>
                </a:solidFill>
              </a:rPr>
              <a:t>Accessibility</a:t>
            </a:r>
            <a:r>
              <a:rPr lang="en-GB" smtClean="0"/>
              <a:t> of Mindfulness &amp; Compassion.</a:t>
            </a:r>
          </a:p>
          <a:p>
            <a:r>
              <a:rPr lang="en-GB" smtClean="0"/>
              <a:t>Encouraging structural change: </a:t>
            </a:r>
            <a:r>
              <a:rPr lang="en-GB" smtClean="0">
                <a:solidFill>
                  <a:srgbClr val="C00000"/>
                </a:solidFill>
              </a:rPr>
              <a:t>Compassionate communities.</a:t>
            </a:r>
            <a:endParaRPr lang="en-GB" smtClean="0"/>
          </a:p>
          <a:p>
            <a:r>
              <a:rPr lang="en-GB" smtClean="0"/>
              <a:t>Refocusing on the process of therapy: </a:t>
            </a:r>
            <a:r>
              <a:rPr lang="en-GB" smtClean="0">
                <a:solidFill>
                  <a:srgbClr val="C00000"/>
                </a:solidFill>
              </a:rPr>
              <a:t>How I am with you helps you to change.</a:t>
            </a:r>
          </a:p>
          <a:p>
            <a:r>
              <a:rPr lang="en-GB" smtClean="0"/>
              <a:t>Evolution of new therapeutic techniques informed both by </a:t>
            </a:r>
            <a:r>
              <a:rPr lang="en-GB" smtClean="0">
                <a:solidFill>
                  <a:srgbClr val="0070C0"/>
                </a:solidFill>
              </a:rPr>
              <a:t>science and clinical experience.</a:t>
            </a:r>
          </a:p>
          <a:p>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12775" y="228600"/>
            <a:ext cx="8153400" cy="990600"/>
          </a:xfrm>
        </p:spPr>
        <p:txBody>
          <a:bodyPr/>
          <a:lstStyle/>
          <a:p>
            <a:r>
              <a:rPr lang="en-GB" smtClean="0">
                <a:solidFill>
                  <a:schemeClr val="accent2"/>
                </a:solidFill>
              </a:rPr>
              <a:t>Four Key Points</a:t>
            </a:r>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fontAlgn="auto">
              <a:spcAft>
                <a:spcPts val="0"/>
              </a:spcAft>
              <a:buFont typeface="Wingdings"/>
              <a:buChar char=""/>
              <a:defRPr/>
            </a:pPr>
            <a:endParaRPr lang="en-GB" dirty="0" smtClean="0"/>
          </a:p>
          <a:p>
            <a:pPr marL="514350" indent="-514350" algn="just" fontAlgn="auto">
              <a:spcAft>
                <a:spcPts val="0"/>
              </a:spcAft>
              <a:buFont typeface="+mj-lt"/>
              <a:buAutoNum type="arabicParenR"/>
              <a:defRPr/>
            </a:pPr>
            <a:r>
              <a:rPr lang="en-GB" dirty="0" smtClean="0"/>
              <a:t>What is Compassion Focussed Therapy?</a:t>
            </a:r>
          </a:p>
          <a:p>
            <a:pPr marL="514350" indent="-514350" algn="just" fontAlgn="auto">
              <a:spcAft>
                <a:spcPts val="0"/>
              </a:spcAft>
              <a:buFont typeface="+mj-lt"/>
              <a:buAutoNum type="arabicParenR"/>
              <a:defRPr/>
            </a:pPr>
            <a:r>
              <a:rPr lang="en-GB" dirty="0" smtClean="0"/>
              <a:t>Why is being mindful important to the process of becoming compassionate to self?</a:t>
            </a:r>
          </a:p>
          <a:p>
            <a:pPr marL="514350" indent="-514350" algn="just" fontAlgn="auto">
              <a:spcAft>
                <a:spcPts val="0"/>
              </a:spcAft>
              <a:buFont typeface="+mj-lt"/>
              <a:buAutoNum type="arabicParenR"/>
              <a:defRPr/>
            </a:pPr>
            <a:r>
              <a:rPr lang="en-GB" dirty="0" smtClean="0"/>
              <a:t>How do we model and provide the care and attention required for this process?</a:t>
            </a:r>
          </a:p>
          <a:p>
            <a:pPr marL="514350" indent="-514350" algn="just" fontAlgn="auto">
              <a:spcAft>
                <a:spcPts val="0"/>
              </a:spcAft>
              <a:buFont typeface="+mj-lt"/>
              <a:buAutoNum type="arabicParenR"/>
              <a:defRPr/>
            </a:pPr>
            <a:r>
              <a:rPr lang="en-GB" dirty="0" smtClean="0"/>
              <a:t>What is the future in this area?</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609600" y="228600"/>
            <a:ext cx="8153400" cy="990600"/>
          </a:xfrm>
        </p:spPr>
        <p:txBody>
          <a:bodyPr/>
          <a:lstStyle/>
          <a:p>
            <a:r>
              <a:rPr lang="en-NZ" smtClean="0">
                <a:solidFill>
                  <a:schemeClr val="accent2"/>
                </a:solidFill>
              </a:rPr>
              <a:t>Compassion Focussed Therapy</a:t>
            </a:r>
          </a:p>
        </p:txBody>
      </p:sp>
      <p:sp>
        <p:nvSpPr>
          <p:cNvPr id="53251" name="Rectangle 3"/>
          <p:cNvSpPr>
            <a:spLocks noGrp="1"/>
          </p:cNvSpPr>
          <p:nvPr>
            <p:ph type="body" idx="1"/>
          </p:nvPr>
        </p:nvSpPr>
        <p:spPr>
          <a:xfrm>
            <a:off x="612775" y="1600200"/>
            <a:ext cx="8153400" cy="4525963"/>
          </a:xfrm>
        </p:spPr>
        <p:txBody>
          <a:bodyPr/>
          <a:lstStyle/>
          <a:p>
            <a:r>
              <a:rPr lang="en-NZ" smtClean="0"/>
              <a:t>Evolved out of </a:t>
            </a:r>
            <a:r>
              <a:rPr lang="en-NZ" smtClean="0">
                <a:solidFill>
                  <a:srgbClr val="008000"/>
                </a:solidFill>
              </a:rPr>
              <a:t>regular reports of incongruence:</a:t>
            </a:r>
            <a:r>
              <a:rPr lang="en-NZ" smtClean="0"/>
              <a:t> “I can think that I am okay, but I don’t feel it.”</a:t>
            </a:r>
          </a:p>
          <a:p>
            <a:r>
              <a:rPr lang="en-NZ" smtClean="0"/>
              <a:t>Developed to target </a:t>
            </a:r>
            <a:r>
              <a:rPr lang="en-NZ" smtClean="0">
                <a:solidFill>
                  <a:srgbClr val="CC0000"/>
                </a:solidFill>
              </a:rPr>
              <a:t>shame and self-criticism</a:t>
            </a:r>
            <a:r>
              <a:rPr lang="en-NZ" smtClean="0"/>
              <a:t> (internal &amp; external threats)</a:t>
            </a:r>
          </a:p>
          <a:p>
            <a:r>
              <a:rPr lang="en-NZ" smtClean="0"/>
              <a:t>Focus on </a:t>
            </a:r>
            <a:r>
              <a:rPr lang="en-NZ" smtClean="0">
                <a:solidFill>
                  <a:srgbClr val="0033CC"/>
                </a:solidFill>
              </a:rPr>
              <a:t>developing positive emotions</a:t>
            </a:r>
            <a:r>
              <a:rPr lang="en-NZ" smtClean="0"/>
              <a:t>, e.g., safeness, soothing.</a:t>
            </a:r>
          </a:p>
          <a:p>
            <a:r>
              <a:rPr lang="en-NZ" smtClean="0"/>
              <a:t>Considers a </a:t>
            </a:r>
            <a:r>
              <a:rPr lang="en-NZ" smtClean="0">
                <a:solidFill>
                  <a:srgbClr val="008000"/>
                </a:solidFill>
              </a:rPr>
              <a:t>range of perspectives</a:t>
            </a:r>
            <a:r>
              <a:rPr lang="en-NZ" smtClean="0"/>
              <a:t> including: evolutionary, neurological, attachment theory, cognitive-behavioural, and mindfulness (Buddhist).</a:t>
            </a:r>
          </a:p>
          <a:p>
            <a:endParaRPr lang="en-NZ" smtClean="0"/>
          </a:p>
          <a:p>
            <a:endParaRPr lang="en-NZ"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12775" y="228600"/>
            <a:ext cx="8153400" cy="990600"/>
          </a:xfrm>
        </p:spPr>
        <p:txBody>
          <a:bodyPr/>
          <a:lstStyle/>
          <a:p>
            <a:r>
              <a:rPr lang="en-GB" smtClean="0">
                <a:solidFill>
                  <a:schemeClr val="accent2"/>
                </a:solidFill>
              </a:rPr>
              <a:t>Multiple Processing Systems</a:t>
            </a:r>
          </a:p>
        </p:txBody>
      </p:sp>
      <p:sp>
        <p:nvSpPr>
          <p:cNvPr id="17410" name="Content Placeholder 2"/>
          <p:cNvSpPr>
            <a:spLocks noGrp="1"/>
          </p:cNvSpPr>
          <p:nvPr>
            <p:ph sz="quarter" idx="1"/>
          </p:nvPr>
        </p:nvSpPr>
        <p:spPr>
          <a:xfrm>
            <a:off x="612775" y="1600200"/>
            <a:ext cx="8153400" cy="4495800"/>
          </a:xfrm>
        </p:spPr>
        <p:txBody>
          <a:bodyPr/>
          <a:lstStyle/>
          <a:p>
            <a:pPr marL="457200" indent="-457200" algn="ctr">
              <a:lnSpc>
                <a:spcPct val="110000"/>
              </a:lnSpc>
              <a:buFont typeface="Wingdings" pitchFamily="2" charset="2"/>
              <a:buNone/>
            </a:pPr>
            <a:endParaRPr lang="en-GB" smtClean="0"/>
          </a:p>
          <a:p>
            <a:pPr marL="457200" indent="-457200" algn="ctr">
              <a:lnSpc>
                <a:spcPct val="110000"/>
              </a:lnSpc>
              <a:buFont typeface="Wingdings" pitchFamily="2" charset="2"/>
              <a:buNone/>
            </a:pPr>
            <a:r>
              <a:rPr lang="en-GB" sz="2400" b="1" smtClean="0">
                <a:latin typeface="Century Gothic" pitchFamily="34" charset="0"/>
              </a:rPr>
              <a:t>Basic Emotional </a:t>
            </a:r>
          </a:p>
          <a:p>
            <a:pPr marL="457200" indent="-457200" algn="ctr">
              <a:lnSpc>
                <a:spcPct val="110000"/>
              </a:lnSpc>
              <a:buFont typeface="Wingdings" pitchFamily="2" charset="2"/>
              <a:buNone/>
            </a:pPr>
            <a:r>
              <a:rPr lang="en-GB" sz="2400" b="1" smtClean="0">
                <a:latin typeface="Century Gothic" pitchFamily="34" charset="0"/>
              </a:rPr>
              <a:t>Regulation</a:t>
            </a:r>
          </a:p>
          <a:p>
            <a:pPr marL="457200" indent="-457200" algn="ctr">
              <a:lnSpc>
                <a:spcPct val="110000"/>
              </a:lnSpc>
              <a:buFont typeface="Wingdings" pitchFamily="2" charset="2"/>
              <a:buNone/>
            </a:pPr>
            <a:r>
              <a:rPr lang="en-GB" sz="2400" b="1" smtClean="0">
                <a:latin typeface="Century Gothic" pitchFamily="34" charset="0"/>
              </a:rPr>
              <a:t>Social Mentalities</a:t>
            </a:r>
          </a:p>
          <a:p>
            <a:pPr marL="457200" indent="-457200" algn="ctr">
              <a:lnSpc>
                <a:spcPct val="300000"/>
              </a:lnSpc>
              <a:buFont typeface="Wingdings" pitchFamily="2" charset="2"/>
              <a:buNone/>
            </a:pPr>
            <a:r>
              <a:rPr lang="en-GB" sz="2400" b="1" smtClean="0">
                <a:latin typeface="Century Gothic" pitchFamily="34" charset="0"/>
              </a:rPr>
              <a:t>Cognitive Systems</a:t>
            </a:r>
          </a:p>
          <a:p>
            <a:pPr marL="457200" indent="-457200" algn="ctr">
              <a:lnSpc>
                <a:spcPct val="300000"/>
              </a:lnSpc>
              <a:buFont typeface="Wingdings" pitchFamily="2" charset="2"/>
              <a:buNone/>
            </a:pPr>
            <a:r>
              <a:rPr lang="en-GB" sz="2400" b="1" smtClean="0">
                <a:latin typeface="Century Gothic" pitchFamily="34" charset="0"/>
              </a:rPr>
              <a:t>Self-Identity</a:t>
            </a:r>
          </a:p>
        </p:txBody>
      </p:sp>
      <p:sp>
        <p:nvSpPr>
          <p:cNvPr id="6" name="Curved Left Arrow 5"/>
          <p:cNvSpPr/>
          <p:nvPr/>
        </p:nvSpPr>
        <p:spPr>
          <a:xfrm>
            <a:off x="6084888" y="2276475"/>
            <a:ext cx="574675" cy="1152525"/>
          </a:xfrm>
          <a:prstGeom prst="curved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7" name="Curved Left Arrow 6"/>
          <p:cNvSpPr/>
          <p:nvPr/>
        </p:nvSpPr>
        <p:spPr>
          <a:xfrm>
            <a:off x="6156325" y="3429000"/>
            <a:ext cx="576263" cy="1152525"/>
          </a:xfrm>
          <a:prstGeom prst="curved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8" name="Curved Left Arrow 7"/>
          <p:cNvSpPr/>
          <p:nvPr/>
        </p:nvSpPr>
        <p:spPr>
          <a:xfrm>
            <a:off x="6156325" y="4652963"/>
            <a:ext cx="576263" cy="1152525"/>
          </a:xfrm>
          <a:prstGeom prst="curved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9" name="Curved Left Arrow 8"/>
          <p:cNvSpPr/>
          <p:nvPr/>
        </p:nvSpPr>
        <p:spPr>
          <a:xfrm rot="10800000">
            <a:off x="2700338" y="2349500"/>
            <a:ext cx="647700" cy="10795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10" name="Curved Left Arrow 9"/>
          <p:cNvSpPr/>
          <p:nvPr/>
        </p:nvSpPr>
        <p:spPr>
          <a:xfrm rot="10800000">
            <a:off x="2627313" y="3429000"/>
            <a:ext cx="649287" cy="10795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11" name="Curved Left Arrow 10"/>
          <p:cNvSpPr/>
          <p:nvPr/>
        </p:nvSpPr>
        <p:spPr>
          <a:xfrm rot="10800000">
            <a:off x="2627313" y="4581525"/>
            <a:ext cx="649287" cy="10795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8" name="Rectangle 6"/>
          <p:cNvSpPr>
            <a:spLocks noGrp="1"/>
          </p:cNvSpPr>
          <p:nvPr>
            <p:ph type="title"/>
          </p:nvPr>
        </p:nvSpPr>
        <p:spPr>
          <a:xfrm>
            <a:off x="609600" y="228600"/>
            <a:ext cx="8153400" cy="990600"/>
          </a:xfrm>
        </p:spPr>
        <p:txBody>
          <a:bodyPr/>
          <a:lstStyle/>
          <a:p>
            <a:r>
              <a:rPr lang="en-NZ" sz="3600" smtClean="0">
                <a:solidFill>
                  <a:schemeClr val="accent2"/>
                </a:solidFill>
              </a:rPr>
              <a:t>Three Types of Affect Regulation System</a:t>
            </a:r>
          </a:p>
        </p:txBody>
      </p:sp>
      <p:graphicFrame>
        <p:nvGraphicFramePr>
          <p:cNvPr id="54276" name="Object 4"/>
          <p:cNvGraphicFramePr>
            <a:graphicFrameLocks noChangeAspect="1"/>
          </p:cNvGraphicFramePr>
          <p:nvPr>
            <p:ph idx="1"/>
          </p:nvPr>
        </p:nvGraphicFramePr>
        <p:xfrm>
          <a:off x="755650" y="1125538"/>
          <a:ext cx="7316788" cy="5487987"/>
        </p:xfrm>
        <a:graphic>
          <a:graphicData uri="http://schemas.openxmlformats.org/presentationml/2006/ole">
            <p:oleObj spid="_x0000_s54276" name="Slide" r:id="rId4" imgW="4922417" imgH="3692640" progId="PowerPoint.Slide.8">
              <p:embed/>
            </p:oleObj>
          </a:graphicData>
        </a:graphic>
      </p:graphicFrame>
      <p:sp>
        <p:nvSpPr>
          <p:cNvPr id="5427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2"/>
          <p:cNvSpPr>
            <a:spLocks noGrp="1"/>
          </p:cNvSpPr>
          <p:nvPr>
            <p:ph type="ctrTitle"/>
          </p:nvPr>
        </p:nvSpPr>
        <p:spPr>
          <a:xfrm>
            <a:off x="685800" y="838200"/>
            <a:ext cx="7772400" cy="457200"/>
          </a:xfrm>
        </p:spPr>
        <p:txBody>
          <a:bodyPr>
            <a:normAutofit fontScale="90000"/>
          </a:bodyPr>
          <a:lstStyle/>
          <a:p>
            <a:pPr fontAlgn="auto">
              <a:spcAft>
                <a:spcPts val="0"/>
              </a:spcAft>
              <a:defRPr/>
            </a:pPr>
            <a:endParaRPr lang="en-US" b="1" smtClean="0">
              <a:solidFill>
                <a:srgbClr val="A50021"/>
              </a:solidFill>
            </a:endParaRPr>
          </a:p>
        </p:txBody>
      </p:sp>
      <p:sp>
        <p:nvSpPr>
          <p:cNvPr id="1028" name="Rectangle 3"/>
          <p:cNvSpPr>
            <a:spLocks noGrp="1"/>
          </p:cNvSpPr>
          <p:nvPr>
            <p:ph type="subTitle" idx="1"/>
          </p:nvPr>
        </p:nvSpPr>
        <p:spPr>
          <a:xfrm>
            <a:off x="1371600" y="1981200"/>
            <a:ext cx="6553200" cy="4114800"/>
          </a:xfrm>
        </p:spPr>
        <p:txBody>
          <a:bodyPr/>
          <a:lstStyle/>
          <a:p>
            <a:endParaRPr lang="en-NZ" b="1" smtClean="0">
              <a:solidFill>
                <a:srgbClr val="000066"/>
              </a:solidFill>
            </a:endParaRPr>
          </a:p>
        </p:txBody>
      </p:sp>
      <p:sp>
        <p:nvSpPr>
          <p:cNvPr id="1029" name="Rectangle 4"/>
          <p:cNvSpPr>
            <a:spLocks noChangeArrowheads="1"/>
          </p:cNvSpPr>
          <p:nvPr/>
        </p:nvSpPr>
        <p:spPr bwMode="auto">
          <a:xfrm>
            <a:off x="685800" y="533400"/>
            <a:ext cx="7772400" cy="304800"/>
          </a:xfrm>
          <a:prstGeom prst="rect">
            <a:avLst/>
          </a:prstGeom>
          <a:noFill/>
          <a:ln w="9525">
            <a:noFill/>
            <a:miter lim="800000"/>
            <a:headEnd/>
            <a:tailEnd/>
          </a:ln>
        </p:spPr>
        <p:txBody>
          <a:bodyPr anchor="ctr"/>
          <a:lstStyle/>
          <a:p>
            <a:pPr algn="ctr"/>
            <a:endParaRPr lang="en-NZ" sz="3600" b="1">
              <a:solidFill>
                <a:srgbClr val="A50021"/>
              </a:solidFill>
              <a:latin typeface="Times New Roman" pitchFamily="18" charset="0"/>
            </a:endParaRPr>
          </a:p>
        </p:txBody>
      </p:sp>
      <p:graphicFrame>
        <p:nvGraphicFramePr>
          <p:cNvPr id="1026" name="Object 5" descr="Parchment"/>
          <p:cNvGraphicFramePr>
            <a:graphicFrameLocks noChangeAspect="1"/>
          </p:cNvGraphicFramePr>
          <p:nvPr/>
        </p:nvGraphicFramePr>
        <p:xfrm>
          <a:off x="-36513" y="0"/>
          <a:ext cx="9144001" cy="6858000"/>
        </p:xfrm>
        <a:graphic>
          <a:graphicData uri="http://schemas.openxmlformats.org/presentationml/2006/ole">
            <p:oleObj spid="_x0000_s1026" name="Bitmap Image" r:id="rId4" imgW="8419048" imgH="5915851" progId="PBrush">
              <p:embed/>
            </p:oleObj>
          </a:graphicData>
        </a:graphic>
      </p:graphicFrame>
      <p:sp>
        <p:nvSpPr>
          <p:cNvPr id="8198" name="Text Box 6"/>
          <p:cNvSpPr txBox="1">
            <a:spLocks noChangeArrowheads="1"/>
          </p:cNvSpPr>
          <p:nvPr/>
        </p:nvSpPr>
        <p:spPr bwMode="auto">
          <a:xfrm>
            <a:off x="838200" y="1371600"/>
            <a:ext cx="914400" cy="457200"/>
          </a:xfrm>
          <a:prstGeom prst="rect">
            <a:avLst/>
          </a:prstGeom>
          <a:noFill/>
          <a:ln w="9525">
            <a:noFill/>
            <a:miter lim="800000"/>
            <a:headEnd/>
            <a:tailEnd/>
          </a:ln>
        </p:spPr>
        <p:txBody>
          <a:bodyPr>
            <a:spAutoFit/>
          </a:bodyPr>
          <a:lstStyle/>
          <a:p>
            <a:pPr>
              <a:spcBef>
                <a:spcPct val="50000"/>
              </a:spcBef>
            </a:pPr>
            <a:r>
              <a:rPr lang="en-GB" sz="2400" b="1">
                <a:solidFill>
                  <a:schemeClr val="accent2"/>
                </a:solidFill>
                <a:latin typeface="Calibri" pitchFamily="34" charset="0"/>
              </a:rPr>
              <a:t>Meal</a:t>
            </a:r>
          </a:p>
        </p:txBody>
      </p:sp>
      <p:sp>
        <p:nvSpPr>
          <p:cNvPr id="8199" name="Text Box 7"/>
          <p:cNvSpPr txBox="1">
            <a:spLocks noChangeArrowheads="1"/>
          </p:cNvSpPr>
          <p:nvPr/>
        </p:nvSpPr>
        <p:spPr bwMode="auto">
          <a:xfrm>
            <a:off x="3132138" y="549275"/>
            <a:ext cx="1897062" cy="457200"/>
          </a:xfrm>
          <a:prstGeom prst="rect">
            <a:avLst/>
          </a:prstGeom>
          <a:noFill/>
          <a:ln w="9525">
            <a:noFill/>
            <a:miter lim="800000"/>
            <a:headEnd/>
            <a:tailEnd/>
          </a:ln>
        </p:spPr>
        <p:txBody>
          <a:bodyPr>
            <a:spAutoFit/>
          </a:bodyPr>
          <a:lstStyle/>
          <a:p>
            <a:pPr>
              <a:spcBef>
                <a:spcPct val="50000"/>
              </a:spcBef>
            </a:pPr>
            <a:r>
              <a:rPr lang="en-GB" sz="2400" b="1">
                <a:solidFill>
                  <a:schemeClr val="accent2"/>
                </a:solidFill>
                <a:latin typeface="Calibri" pitchFamily="34" charset="0"/>
              </a:rPr>
              <a:t>Sexual</a:t>
            </a:r>
          </a:p>
        </p:txBody>
      </p:sp>
      <p:sp>
        <p:nvSpPr>
          <p:cNvPr id="1032" name="Text Box 8"/>
          <p:cNvSpPr txBox="1">
            <a:spLocks noChangeArrowheads="1"/>
          </p:cNvSpPr>
          <p:nvPr/>
        </p:nvSpPr>
        <p:spPr bwMode="auto">
          <a:xfrm>
            <a:off x="3505200" y="1260475"/>
            <a:ext cx="1371600" cy="457200"/>
          </a:xfrm>
          <a:prstGeom prst="rect">
            <a:avLst/>
          </a:prstGeom>
          <a:noFill/>
          <a:ln w="9525">
            <a:noFill/>
            <a:miter lim="800000"/>
            <a:headEnd/>
            <a:tailEnd/>
          </a:ln>
        </p:spPr>
        <p:txBody>
          <a:bodyPr>
            <a:spAutoFit/>
          </a:bodyPr>
          <a:lstStyle/>
          <a:p>
            <a:endParaRPr lang="en-NZ" sz="2400">
              <a:latin typeface="Times New Roman" pitchFamily="18" charset="0"/>
            </a:endParaRPr>
          </a:p>
        </p:txBody>
      </p:sp>
      <p:sp>
        <p:nvSpPr>
          <p:cNvPr id="8201" name="Text Box 9"/>
          <p:cNvSpPr txBox="1">
            <a:spLocks noChangeArrowheads="1"/>
          </p:cNvSpPr>
          <p:nvPr/>
        </p:nvSpPr>
        <p:spPr bwMode="auto">
          <a:xfrm>
            <a:off x="6300788" y="692150"/>
            <a:ext cx="2197100" cy="457200"/>
          </a:xfrm>
          <a:prstGeom prst="rect">
            <a:avLst/>
          </a:prstGeom>
          <a:noFill/>
          <a:ln w="9525">
            <a:noFill/>
            <a:miter lim="800000"/>
            <a:headEnd/>
            <a:tailEnd/>
          </a:ln>
        </p:spPr>
        <p:txBody>
          <a:bodyPr>
            <a:spAutoFit/>
          </a:bodyPr>
          <a:lstStyle/>
          <a:p>
            <a:pPr>
              <a:spcBef>
                <a:spcPct val="50000"/>
              </a:spcBef>
            </a:pPr>
            <a:r>
              <a:rPr lang="en-GB" sz="2400" b="1">
                <a:solidFill>
                  <a:schemeClr val="accent2"/>
                </a:solidFill>
                <a:latin typeface="Calibri" pitchFamily="34" charset="0"/>
              </a:rPr>
              <a:t>Bully-threat</a:t>
            </a:r>
          </a:p>
        </p:txBody>
      </p:sp>
      <p:sp>
        <p:nvSpPr>
          <p:cNvPr id="1034" name="Text Box 10"/>
          <p:cNvSpPr txBox="1">
            <a:spLocks noChangeArrowheads="1"/>
          </p:cNvSpPr>
          <p:nvPr/>
        </p:nvSpPr>
        <p:spPr bwMode="auto">
          <a:xfrm>
            <a:off x="3527425" y="3505200"/>
            <a:ext cx="1577975" cy="457200"/>
          </a:xfrm>
          <a:prstGeom prst="rect">
            <a:avLst/>
          </a:prstGeom>
          <a:noFill/>
          <a:ln w="9525">
            <a:noFill/>
            <a:miter lim="800000"/>
            <a:headEnd/>
            <a:tailEnd/>
          </a:ln>
        </p:spPr>
        <p:txBody>
          <a:bodyPr>
            <a:spAutoFit/>
          </a:bodyPr>
          <a:lstStyle/>
          <a:p>
            <a:pPr>
              <a:spcBef>
                <a:spcPct val="50000"/>
              </a:spcBef>
            </a:pPr>
            <a:endParaRPr lang="en-NZ" sz="2400">
              <a:latin typeface="Times New Roman" pitchFamily="18" charset="0"/>
            </a:endParaRPr>
          </a:p>
        </p:txBody>
      </p:sp>
      <p:sp>
        <p:nvSpPr>
          <p:cNvPr id="1035" name="Text Box 11"/>
          <p:cNvSpPr txBox="1">
            <a:spLocks noChangeArrowheads="1"/>
          </p:cNvSpPr>
          <p:nvPr/>
        </p:nvSpPr>
        <p:spPr bwMode="auto">
          <a:xfrm>
            <a:off x="3298825" y="3141663"/>
            <a:ext cx="2644775" cy="457200"/>
          </a:xfrm>
          <a:prstGeom prst="rect">
            <a:avLst/>
          </a:prstGeom>
          <a:noFill/>
          <a:ln w="9525">
            <a:noFill/>
            <a:miter lim="800000"/>
            <a:headEnd/>
            <a:tailEnd/>
          </a:ln>
        </p:spPr>
        <p:txBody>
          <a:bodyPr>
            <a:spAutoFit/>
          </a:bodyPr>
          <a:lstStyle/>
          <a:p>
            <a:pPr>
              <a:spcBef>
                <a:spcPct val="50000"/>
              </a:spcBef>
            </a:pPr>
            <a:r>
              <a:rPr lang="en-GB" sz="2400" b="1">
                <a:solidFill>
                  <a:srgbClr val="00B050"/>
                </a:solidFill>
                <a:latin typeface="Calibri" pitchFamily="34" charset="0"/>
              </a:rPr>
              <a:t>Limbic system</a:t>
            </a:r>
          </a:p>
        </p:txBody>
      </p:sp>
      <p:sp>
        <p:nvSpPr>
          <p:cNvPr id="8204" name="Text Box 12"/>
          <p:cNvSpPr txBox="1">
            <a:spLocks noChangeArrowheads="1"/>
          </p:cNvSpPr>
          <p:nvPr/>
        </p:nvSpPr>
        <p:spPr bwMode="auto">
          <a:xfrm>
            <a:off x="838200" y="5029200"/>
            <a:ext cx="1905000" cy="1016000"/>
          </a:xfrm>
          <a:prstGeom prst="rect">
            <a:avLst/>
          </a:prstGeom>
          <a:noFill/>
          <a:ln w="9525">
            <a:noFill/>
            <a:miter lim="800000"/>
            <a:headEnd/>
            <a:tailEnd/>
          </a:ln>
        </p:spPr>
        <p:txBody>
          <a:bodyPr>
            <a:spAutoFit/>
          </a:bodyPr>
          <a:lstStyle/>
          <a:p>
            <a:pPr>
              <a:spcBef>
                <a:spcPct val="50000"/>
              </a:spcBef>
            </a:pPr>
            <a:r>
              <a:rPr lang="en-GB" sz="2400" b="1">
                <a:solidFill>
                  <a:srgbClr val="C00000"/>
                </a:solidFill>
                <a:latin typeface="Calibri" pitchFamily="34" charset="0"/>
              </a:rPr>
              <a:t>Stomach acid</a:t>
            </a:r>
          </a:p>
          <a:p>
            <a:pPr>
              <a:spcBef>
                <a:spcPct val="50000"/>
              </a:spcBef>
            </a:pPr>
            <a:r>
              <a:rPr lang="en-GB" sz="2400" b="1">
                <a:solidFill>
                  <a:srgbClr val="C00000"/>
                </a:solidFill>
                <a:latin typeface="Calibri" pitchFamily="34" charset="0"/>
              </a:rPr>
              <a:t>Saliva</a:t>
            </a:r>
          </a:p>
        </p:txBody>
      </p:sp>
      <p:sp>
        <p:nvSpPr>
          <p:cNvPr id="8205" name="Line 13"/>
          <p:cNvSpPr>
            <a:spLocks noChangeShapeType="1"/>
          </p:cNvSpPr>
          <p:nvPr/>
        </p:nvSpPr>
        <p:spPr bwMode="auto">
          <a:xfrm>
            <a:off x="1676400" y="1828800"/>
            <a:ext cx="1676400" cy="1371600"/>
          </a:xfrm>
          <a:prstGeom prst="line">
            <a:avLst/>
          </a:prstGeom>
          <a:noFill/>
          <a:ln w="38100">
            <a:solidFill>
              <a:srgbClr val="A50021"/>
            </a:solidFill>
            <a:round/>
            <a:headEnd/>
            <a:tailEnd type="triangle" w="med" len="med"/>
          </a:ln>
        </p:spPr>
        <p:txBody>
          <a:bodyPr/>
          <a:lstStyle/>
          <a:p>
            <a:endParaRPr lang="en-US"/>
          </a:p>
        </p:txBody>
      </p:sp>
      <p:sp>
        <p:nvSpPr>
          <p:cNvPr id="8206" name="Line 14"/>
          <p:cNvSpPr>
            <a:spLocks noChangeShapeType="1"/>
          </p:cNvSpPr>
          <p:nvPr/>
        </p:nvSpPr>
        <p:spPr bwMode="auto">
          <a:xfrm>
            <a:off x="3708400" y="981075"/>
            <a:ext cx="358775" cy="2027238"/>
          </a:xfrm>
          <a:prstGeom prst="line">
            <a:avLst/>
          </a:prstGeom>
          <a:noFill/>
          <a:ln w="38100">
            <a:solidFill>
              <a:srgbClr val="333399"/>
            </a:solidFill>
            <a:round/>
            <a:headEnd/>
            <a:tailEnd type="triangle" w="med" len="med"/>
          </a:ln>
        </p:spPr>
        <p:txBody>
          <a:bodyPr/>
          <a:lstStyle/>
          <a:p>
            <a:endParaRPr lang="en-US"/>
          </a:p>
        </p:txBody>
      </p:sp>
      <p:sp>
        <p:nvSpPr>
          <p:cNvPr id="8207" name="Line 15"/>
          <p:cNvSpPr>
            <a:spLocks noChangeShapeType="1"/>
          </p:cNvSpPr>
          <p:nvPr/>
        </p:nvSpPr>
        <p:spPr bwMode="auto">
          <a:xfrm flipH="1">
            <a:off x="4787900" y="1052513"/>
            <a:ext cx="1368425" cy="2160587"/>
          </a:xfrm>
          <a:prstGeom prst="line">
            <a:avLst/>
          </a:prstGeom>
          <a:noFill/>
          <a:ln w="38100">
            <a:solidFill>
              <a:srgbClr val="008000"/>
            </a:solidFill>
            <a:round/>
            <a:headEnd/>
            <a:tailEnd type="triangle" w="med" len="med"/>
          </a:ln>
        </p:spPr>
        <p:txBody>
          <a:bodyPr/>
          <a:lstStyle/>
          <a:p>
            <a:endParaRPr lang="en-US"/>
          </a:p>
        </p:txBody>
      </p:sp>
      <p:sp>
        <p:nvSpPr>
          <p:cNvPr id="8208" name="Line 16"/>
          <p:cNvSpPr>
            <a:spLocks noChangeShapeType="1"/>
          </p:cNvSpPr>
          <p:nvPr/>
        </p:nvSpPr>
        <p:spPr bwMode="auto">
          <a:xfrm flipH="1">
            <a:off x="1476375" y="3860800"/>
            <a:ext cx="1800225" cy="1155700"/>
          </a:xfrm>
          <a:prstGeom prst="line">
            <a:avLst/>
          </a:prstGeom>
          <a:noFill/>
          <a:ln w="38100">
            <a:solidFill>
              <a:srgbClr val="A50021"/>
            </a:solidFill>
            <a:round/>
            <a:headEnd/>
            <a:tailEnd type="triangle" w="med" len="med"/>
          </a:ln>
        </p:spPr>
        <p:txBody>
          <a:bodyPr/>
          <a:lstStyle/>
          <a:p>
            <a:endParaRPr lang="en-US"/>
          </a:p>
        </p:txBody>
      </p:sp>
      <p:sp>
        <p:nvSpPr>
          <p:cNvPr id="1041" name="Text Box 17"/>
          <p:cNvSpPr txBox="1">
            <a:spLocks noChangeArrowheads="1"/>
          </p:cNvSpPr>
          <p:nvPr/>
        </p:nvSpPr>
        <p:spPr bwMode="auto">
          <a:xfrm>
            <a:off x="3733800" y="5478463"/>
            <a:ext cx="1143000" cy="457200"/>
          </a:xfrm>
          <a:prstGeom prst="rect">
            <a:avLst/>
          </a:prstGeom>
          <a:noFill/>
          <a:ln w="9525">
            <a:noFill/>
            <a:miter lim="800000"/>
            <a:headEnd/>
            <a:tailEnd/>
          </a:ln>
        </p:spPr>
        <p:txBody>
          <a:bodyPr>
            <a:spAutoFit/>
          </a:bodyPr>
          <a:lstStyle/>
          <a:p>
            <a:pPr>
              <a:spcBef>
                <a:spcPct val="50000"/>
              </a:spcBef>
            </a:pPr>
            <a:endParaRPr lang="en-NZ" sz="2400">
              <a:latin typeface="Times New Roman" pitchFamily="18" charset="0"/>
            </a:endParaRPr>
          </a:p>
        </p:txBody>
      </p:sp>
      <p:sp>
        <p:nvSpPr>
          <p:cNvPr id="8210" name="Text Box 18"/>
          <p:cNvSpPr txBox="1">
            <a:spLocks noChangeArrowheads="1"/>
          </p:cNvSpPr>
          <p:nvPr/>
        </p:nvSpPr>
        <p:spPr bwMode="auto">
          <a:xfrm>
            <a:off x="3352800" y="5334000"/>
            <a:ext cx="1600200" cy="457200"/>
          </a:xfrm>
          <a:prstGeom prst="rect">
            <a:avLst/>
          </a:prstGeom>
          <a:noFill/>
          <a:ln w="9525">
            <a:noFill/>
            <a:miter lim="800000"/>
            <a:headEnd/>
            <a:tailEnd/>
          </a:ln>
        </p:spPr>
        <p:txBody>
          <a:bodyPr>
            <a:spAutoFit/>
          </a:bodyPr>
          <a:lstStyle/>
          <a:p>
            <a:pPr>
              <a:spcBef>
                <a:spcPct val="50000"/>
              </a:spcBef>
            </a:pPr>
            <a:r>
              <a:rPr lang="en-GB" sz="2400" b="1">
                <a:solidFill>
                  <a:srgbClr val="C00000"/>
                </a:solidFill>
                <a:latin typeface="Calibri" pitchFamily="34" charset="0"/>
              </a:rPr>
              <a:t>Arousal</a:t>
            </a:r>
          </a:p>
        </p:txBody>
      </p:sp>
      <p:sp>
        <p:nvSpPr>
          <p:cNvPr id="8211" name="Text Box 19"/>
          <p:cNvSpPr txBox="1">
            <a:spLocks noChangeArrowheads="1"/>
          </p:cNvSpPr>
          <p:nvPr/>
        </p:nvSpPr>
        <p:spPr bwMode="auto">
          <a:xfrm>
            <a:off x="6477000" y="5257800"/>
            <a:ext cx="1828800" cy="1016000"/>
          </a:xfrm>
          <a:prstGeom prst="rect">
            <a:avLst/>
          </a:prstGeom>
          <a:noFill/>
          <a:ln w="9525">
            <a:noFill/>
            <a:miter lim="800000"/>
            <a:headEnd/>
            <a:tailEnd/>
          </a:ln>
        </p:spPr>
        <p:txBody>
          <a:bodyPr>
            <a:spAutoFit/>
          </a:bodyPr>
          <a:lstStyle/>
          <a:p>
            <a:pPr>
              <a:spcBef>
                <a:spcPct val="50000"/>
              </a:spcBef>
            </a:pPr>
            <a:r>
              <a:rPr lang="en-GB" sz="2400" b="1">
                <a:solidFill>
                  <a:srgbClr val="C00000"/>
                </a:solidFill>
                <a:latin typeface="Calibri" pitchFamily="34" charset="0"/>
              </a:rPr>
              <a:t>Fearful</a:t>
            </a:r>
          </a:p>
          <a:p>
            <a:pPr>
              <a:spcBef>
                <a:spcPct val="50000"/>
              </a:spcBef>
            </a:pPr>
            <a:r>
              <a:rPr lang="en-GB" sz="2400" b="1">
                <a:solidFill>
                  <a:srgbClr val="C00000"/>
                </a:solidFill>
                <a:latin typeface="Calibri" pitchFamily="34" charset="0"/>
              </a:rPr>
              <a:t>Depressed</a:t>
            </a:r>
          </a:p>
        </p:txBody>
      </p:sp>
      <p:sp>
        <p:nvSpPr>
          <p:cNvPr id="8212" name="Line 20"/>
          <p:cNvSpPr>
            <a:spLocks noChangeShapeType="1"/>
          </p:cNvSpPr>
          <p:nvPr/>
        </p:nvSpPr>
        <p:spPr bwMode="auto">
          <a:xfrm>
            <a:off x="4191000" y="3962400"/>
            <a:ext cx="0" cy="1295400"/>
          </a:xfrm>
          <a:prstGeom prst="line">
            <a:avLst/>
          </a:prstGeom>
          <a:noFill/>
          <a:ln w="38100">
            <a:solidFill>
              <a:srgbClr val="333399"/>
            </a:solidFill>
            <a:round/>
            <a:headEnd/>
            <a:tailEnd type="triangle" w="med" len="med"/>
          </a:ln>
        </p:spPr>
        <p:txBody>
          <a:bodyPr/>
          <a:lstStyle/>
          <a:p>
            <a:endParaRPr lang="en-US"/>
          </a:p>
        </p:txBody>
      </p:sp>
      <p:sp>
        <p:nvSpPr>
          <p:cNvPr id="8213" name="Line 21"/>
          <p:cNvSpPr>
            <a:spLocks noChangeShapeType="1"/>
          </p:cNvSpPr>
          <p:nvPr/>
        </p:nvSpPr>
        <p:spPr bwMode="auto">
          <a:xfrm>
            <a:off x="5148263" y="3860800"/>
            <a:ext cx="1368425" cy="1296988"/>
          </a:xfrm>
          <a:prstGeom prst="line">
            <a:avLst/>
          </a:prstGeom>
          <a:noFill/>
          <a:ln w="38100">
            <a:solidFill>
              <a:srgbClr val="008000"/>
            </a:solidFill>
            <a:round/>
            <a:headEnd/>
            <a:tailEnd type="triangle" w="med" len="med"/>
          </a:ln>
        </p:spPr>
        <p:txBody>
          <a:bodyPr/>
          <a:lstStyle/>
          <a:p>
            <a:endParaRPr lang="en-US"/>
          </a:p>
        </p:txBody>
      </p:sp>
      <p:sp>
        <p:nvSpPr>
          <p:cNvPr id="2070" name="Rectangle 22"/>
          <p:cNvSpPr>
            <a:spLocks noChangeArrowheads="1"/>
          </p:cNvSpPr>
          <p:nvPr/>
        </p:nvSpPr>
        <p:spPr bwMode="auto">
          <a:xfrm>
            <a:off x="395288" y="0"/>
            <a:ext cx="8062912" cy="620713"/>
          </a:xfrm>
          <a:prstGeom prst="rect">
            <a:avLst/>
          </a:prstGeom>
          <a:noFill/>
          <a:ln w="9525">
            <a:noFill/>
            <a:miter lim="800000"/>
            <a:headEnd/>
            <a:tailEnd/>
          </a:ln>
        </p:spPr>
        <p:txBody>
          <a:bodyPr anchor="ctr"/>
          <a:lstStyle/>
          <a:p>
            <a:pPr fontAlgn="auto">
              <a:spcBef>
                <a:spcPts val="0"/>
              </a:spcBef>
              <a:spcAft>
                <a:spcPts val="0"/>
              </a:spcAft>
              <a:defRPr/>
            </a:pPr>
            <a:r>
              <a:rPr lang="en-GB" sz="2800" b="1" dirty="0">
                <a:latin typeface="+mj-lt"/>
              </a:rPr>
              <a:t>Stimulus-Response</a:t>
            </a:r>
          </a:p>
        </p:txBody>
      </p:sp>
      <p:sp>
        <p:nvSpPr>
          <p:cNvPr id="8215" name="Text Box 23"/>
          <p:cNvSpPr txBox="1">
            <a:spLocks noChangeArrowheads="1"/>
          </p:cNvSpPr>
          <p:nvPr/>
        </p:nvSpPr>
        <p:spPr bwMode="auto">
          <a:xfrm>
            <a:off x="7239000" y="1916113"/>
            <a:ext cx="1905000" cy="830262"/>
          </a:xfrm>
          <a:prstGeom prst="rect">
            <a:avLst/>
          </a:prstGeom>
          <a:noFill/>
          <a:ln w="12700">
            <a:noFill/>
            <a:miter lim="800000"/>
            <a:headEnd type="none" w="sm" len="sm"/>
            <a:tailEnd type="none" w="sm" len="sm"/>
          </a:ln>
        </p:spPr>
        <p:txBody>
          <a:bodyPr>
            <a:spAutoFit/>
          </a:bodyPr>
          <a:lstStyle/>
          <a:p>
            <a:pPr>
              <a:spcBef>
                <a:spcPct val="50000"/>
              </a:spcBef>
            </a:pPr>
            <a:r>
              <a:rPr lang="en-GB" sz="2400" b="1">
                <a:solidFill>
                  <a:schemeClr val="accent2"/>
                </a:solidFill>
                <a:latin typeface="Calibri" pitchFamily="34" charset="0"/>
              </a:rPr>
              <a:t>Kind, warm and caring</a:t>
            </a:r>
          </a:p>
        </p:txBody>
      </p:sp>
      <p:sp>
        <p:nvSpPr>
          <p:cNvPr id="8216" name="Line 24"/>
          <p:cNvSpPr>
            <a:spLocks noChangeShapeType="1"/>
          </p:cNvSpPr>
          <p:nvPr/>
        </p:nvSpPr>
        <p:spPr bwMode="auto">
          <a:xfrm flipH="1">
            <a:off x="5364163" y="2420938"/>
            <a:ext cx="1944687" cy="936625"/>
          </a:xfrm>
          <a:prstGeom prst="line">
            <a:avLst/>
          </a:prstGeom>
          <a:noFill/>
          <a:ln w="38100">
            <a:solidFill>
              <a:srgbClr val="FF9900"/>
            </a:solidFill>
            <a:round/>
            <a:headEnd type="none" w="sm" len="sm"/>
            <a:tailEnd type="triangle" w="sm" len="sm"/>
          </a:ln>
        </p:spPr>
        <p:txBody>
          <a:bodyPr wrap="none"/>
          <a:lstStyle/>
          <a:p>
            <a:endParaRPr lang="en-US"/>
          </a:p>
        </p:txBody>
      </p:sp>
      <p:sp>
        <p:nvSpPr>
          <p:cNvPr id="8217" name="Line 25"/>
          <p:cNvSpPr>
            <a:spLocks noChangeShapeType="1"/>
          </p:cNvSpPr>
          <p:nvPr/>
        </p:nvSpPr>
        <p:spPr bwMode="auto">
          <a:xfrm>
            <a:off x="5364163" y="3644900"/>
            <a:ext cx="2232025" cy="720725"/>
          </a:xfrm>
          <a:prstGeom prst="line">
            <a:avLst/>
          </a:prstGeom>
          <a:noFill/>
          <a:ln w="38100">
            <a:solidFill>
              <a:srgbClr val="CC6600"/>
            </a:solidFill>
            <a:round/>
            <a:headEnd type="none" w="sm" len="sm"/>
            <a:tailEnd type="triangle" w="sm" len="sm"/>
          </a:ln>
        </p:spPr>
        <p:txBody>
          <a:bodyPr wrap="none"/>
          <a:lstStyle/>
          <a:p>
            <a:endParaRPr lang="en-US"/>
          </a:p>
        </p:txBody>
      </p:sp>
      <p:sp>
        <p:nvSpPr>
          <p:cNvPr id="8218" name="Text Box 26"/>
          <p:cNvSpPr txBox="1">
            <a:spLocks noChangeArrowheads="1"/>
          </p:cNvSpPr>
          <p:nvPr/>
        </p:nvSpPr>
        <p:spPr bwMode="auto">
          <a:xfrm>
            <a:off x="7391400" y="4292600"/>
            <a:ext cx="1573213" cy="830263"/>
          </a:xfrm>
          <a:prstGeom prst="rect">
            <a:avLst/>
          </a:prstGeom>
          <a:noFill/>
          <a:ln w="12700">
            <a:noFill/>
            <a:miter lim="800000"/>
            <a:headEnd type="none" w="sm" len="sm"/>
            <a:tailEnd type="none" w="sm" len="sm"/>
          </a:ln>
        </p:spPr>
        <p:txBody>
          <a:bodyPr>
            <a:spAutoFit/>
          </a:bodyPr>
          <a:lstStyle/>
          <a:p>
            <a:r>
              <a:rPr lang="en-GB" sz="2400" b="1">
                <a:solidFill>
                  <a:schemeClr val="accent2"/>
                </a:solidFill>
                <a:latin typeface="Calibri" pitchFamily="34" charset="0"/>
              </a:rPr>
              <a:t>Soothed</a:t>
            </a:r>
          </a:p>
          <a:p>
            <a:r>
              <a:rPr lang="en-GB" sz="2400" b="1">
                <a:solidFill>
                  <a:schemeClr val="accent2"/>
                </a:solidFill>
                <a:latin typeface="Calibri" pitchFamily="34" charset="0"/>
              </a:rPr>
              <a:t>Safe</a:t>
            </a:r>
          </a:p>
        </p:txBody>
      </p:sp>
      <p:sp>
        <p:nvSpPr>
          <p:cNvPr id="8219" name="Text Box 27"/>
          <p:cNvSpPr txBox="1">
            <a:spLocks noChangeArrowheads="1"/>
          </p:cNvSpPr>
          <p:nvPr/>
        </p:nvSpPr>
        <p:spPr bwMode="auto">
          <a:xfrm>
            <a:off x="2514600" y="1828800"/>
            <a:ext cx="1066800" cy="457200"/>
          </a:xfrm>
          <a:prstGeom prst="rect">
            <a:avLst/>
          </a:prstGeom>
          <a:noFill/>
          <a:ln w="9525">
            <a:noFill/>
            <a:miter lim="800000"/>
            <a:headEnd/>
            <a:tailEnd/>
          </a:ln>
        </p:spPr>
        <p:txBody>
          <a:bodyPr>
            <a:spAutoFit/>
          </a:bodyPr>
          <a:lstStyle/>
          <a:p>
            <a:pPr>
              <a:spcBef>
                <a:spcPct val="50000"/>
              </a:spcBef>
            </a:pPr>
            <a:r>
              <a:rPr lang="en-GB" sz="2400" b="1">
                <a:solidFill>
                  <a:schemeClr val="accent1"/>
                </a:solidFill>
                <a:latin typeface="Calibri" pitchFamily="34" charset="0"/>
              </a:rPr>
              <a:t>Meal</a:t>
            </a:r>
          </a:p>
        </p:txBody>
      </p:sp>
      <p:sp>
        <p:nvSpPr>
          <p:cNvPr id="8220" name="Text Box 28"/>
          <p:cNvSpPr txBox="1">
            <a:spLocks noChangeArrowheads="1"/>
          </p:cNvSpPr>
          <p:nvPr/>
        </p:nvSpPr>
        <p:spPr bwMode="auto">
          <a:xfrm>
            <a:off x="4267200" y="1752600"/>
            <a:ext cx="762000" cy="457200"/>
          </a:xfrm>
          <a:prstGeom prst="rect">
            <a:avLst/>
          </a:prstGeom>
          <a:noFill/>
          <a:ln w="9525">
            <a:noFill/>
            <a:miter lim="800000"/>
            <a:headEnd/>
            <a:tailEnd/>
          </a:ln>
        </p:spPr>
        <p:txBody>
          <a:bodyPr>
            <a:spAutoFit/>
          </a:bodyPr>
          <a:lstStyle/>
          <a:p>
            <a:pPr>
              <a:spcBef>
                <a:spcPct val="50000"/>
              </a:spcBef>
            </a:pPr>
            <a:r>
              <a:rPr lang="en-GB" sz="2400" b="1">
                <a:solidFill>
                  <a:schemeClr val="accent1"/>
                </a:solidFill>
                <a:latin typeface="Calibri" pitchFamily="34" charset="0"/>
              </a:rPr>
              <a:t>Sex</a:t>
            </a:r>
          </a:p>
        </p:txBody>
      </p:sp>
      <p:sp>
        <p:nvSpPr>
          <p:cNvPr id="8221" name="Text Box 29"/>
          <p:cNvSpPr txBox="1">
            <a:spLocks noChangeArrowheads="1"/>
          </p:cNvSpPr>
          <p:nvPr/>
        </p:nvSpPr>
        <p:spPr bwMode="auto">
          <a:xfrm>
            <a:off x="5435600" y="1989138"/>
            <a:ext cx="1223963" cy="822325"/>
          </a:xfrm>
          <a:prstGeom prst="rect">
            <a:avLst/>
          </a:prstGeom>
          <a:noFill/>
          <a:ln w="9525">
            <a:noFill/>
            <a:miter lim="800000"/>
            <a:headEnd/>
            <a:tailEnd/>
          </a:ln>
        </p:spPr>
        <p:txBody>
          <a:bodyPr>
            <a:spAutoFit/>
          </a:bodyPr>
          <a:lstStyle/>
          <a:p>
            <a:pPr>
              <a:spcBef>
                <a:spcPct val="50000"/>
              </a:spcBef>
            </a:pPr>
            <a:r>
              <a:rPr lang="en-GB" sz="2400" b="1">
                <a:solidFill>
                  <a:schemeClr val="accent1"/>
                </a:solidFill>
                <a:latin typeface="Calibri" pitchFamily="34" charset="0"/>
              </a:rPr>
              <a:t>Bully- threat</a:t>
            </a:r>
          </a:p>
        </p:txBody>
      </p:sp>
      <p:sp>
        <p:nvSpPr>
          <p:cNvPr id="8222" name="Text Box 30"/>
          <p:cNvSpPr txBox="1">
            <a:spLocks noChangeArrowheads="1"/>
          </p:cNvSpPr>
          <p:nvPr/>
        </p:nvSpPr>
        <p:spPr bwMode="auto">
          <a:xfrm>
            <a:off x="5651500" y="3213100"/>
            <a:ext cx="2044700" cy="457200"/>
          </a:xfrm>
          <a:prstGeom prst="rect">
            <a:avLst/>
          </a:prstGeom>
          <a:noFill/>
          <a:ln w="9525">
            <a:noFill/>
            <a:miter lim="800000"/>
            <a:headEnd/>
            <a:tailEnd/>
          </a:ln>
        </p:spPr>
        <p:txBody>
          <a:bodyPr>
            <a:spAutoFit/>
          </a:bodyPr>
          <a:lstStyle/>
          <a:p>
            <a:pPr>
              <a:spcBef>
                <a:spcPct val="50000"/>
              </a:spcBef>
            </a:pPr>
            <a:r>
              <a:rPr lang="en-GB" sz="2400" b="1">
                <a:solidFill>
                  <a:schemeClr val="accent1"/>
                </a:solidFill>
                <a:latin typeface="Calibri" pitchFamily="34" charset="0"/>
              </a:rPr>
              <a:t>Compassion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 calcmode="lin" valueType="num">
                                      <p:cBhvr additive="base">
                                        <p:cTn id="7" dur="500" fill="hold"/>
                                        <p:tgtEl>
                                          <p:spTgt spid="8198"/>
                                        </p:tgtEl>
                                        <p:attrNameLst>
                                          <p:attrName>ppt_x</p:attrName>
                                        </p:attrNameLst>
                                      </p:cBhvr>
                                      <p:tavLst>
                                        <p:tav tm="0">
                                          <p:val>
                                            <p:strVal val="0-#ppt_w/2"/>
                                          </p:val>
                                        </p:tav>
                                        <p:tav tm="100000">
                                          <p:val>
                                            <p:strVal val="#ppt_x"/>
                                          </p:val>
                                        </p:tav>
                                      </p:tavLst>
                                    </p:anim>
                                    <p:anim calcmode="lin" valueType="num">
                                      <p:cBhvr additive="base">
                                        <p:cTn id="8" dur="500" fill="hold"/>
                                        <p:tgtEl>
                                          <p:spTgt spid="81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05"/>
                                        </p:tgtEl>
                                        <p:attrNameLst>
                                          <p:attrName>style.visibility</p:attrName>
                                        </p:attrNameLst>
                                      </p:cBhvr>
                                      <p:to>
                                        <p:strVal val="visible"/>
                                      </p:to>
                                    </p:set>
                                    <p:anim calcmode="lin" valueType="num">
                                      <p:cBhvr additive="base">
                                        <p:cTn id="13" dur="500" fill="hold"/>
                                        <p:tgtEl>
                                          <p:spTgt spid="8205"/>
                                        </p:tgtEl>
                                        <p:attrNameLst>
                                          <p:attrName>ppt_x</p:attrName>
                                        </p:attrNameLst>
                                      </p:cBhvr>
                                      <p:tavLst>
                                        <p:tav tm="0">
                                          <p:val>
                                            <p:strVal val="0-#ppt_w/2"/>
                                          </p:val>
                                        </p:tav>
                                        <p:tav tm="100000">
                                          <p:val>
                                            <p:strVal val="#ppt_x"/>
                                          </p:val>
                                        </p:tav>
                                      </p:tavLst>
                                    </p:anim>
                                    <p:anim calcmode="lin" valueType="num">
                                      <p:cBhvr additive="base">
                                        <p:cTn id="14" dur="500" fill="hold"/>
                                        <p:tgtEl>
                                          <p:spTgt spid="820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08"/>
                                        </p:tgtEl>
                                        <p:attrNameLst>
                                          <p:attrName>style.visibility</p:attrName>
                                        </p:attrNameLst>
                                      </p:cBhvr>
                                      <p:to>
                                        <p:strVal val="visible"/>
                                      </p:to>
                                    </p:set>
                                    <p:anim calcmode="lin" valueType="num">
                                      <p:cBhvr additive="base">
                                        <p:cTn id="19" dur="500" fill="hold"/>
                                        <p:tgtEl>
                                          <p:spTgt spid="8208"/>
                                        </p:tgtEl>
                                        <p:attrNameLst>
                                          <p:attrName>ppt_x</p:attrName>
                                        </p:attrNameLst>
                                      </p:cBhvr>
                                      <p:tavLst>
                                        <p:tav tm="0">
                                          <p:val>
                                            <p:strVal val="0-#ppt_w/2"/>
                                          </p:val>
                                        </p:tav>
                                        <p:tav tm="100000">
                                          <p:val>
                                            <p:strVal val="#ppt_x"/>
                                          </p:val>
                                        </p:tav>
                                      </p:tavLst>
                                    </p:anim>
                                    <p:anim calcmode="lin" valueType="num">
                                      <p:cBhvr additive="base">
                                        <p:cTn id="20" dur="500" fill="hold"/>
                                        <p:tgtEl>
                                          <p:spTgt spid="820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04"/>
                                        </p:tgtEl>
                                        <p:attrNameLst>
                                          <p:attrName>style.visibility</p:attrName>
                                        </p:attrNameLst>
                                      </p:cBhvr>
                                      <p:to>
                                        <p:strVal val="visible"/>
                                      </p:to>
                                    </p:set>
                                    <p:anim calcmode="lin" valueType="num">
                                      <p:cBhvr additive="base">
                                        <p:cTn id="25" dur="500" fill="hold"/>
                                        <p:tgtEl>
                                          <p:spTgt spid="8204"/>
                                        </p:tgtEl>
                                        <p:attrNameLst>
                                          <p:attrName>ppt_x</p:attrName>
                                        </p:attrNameLst>
                                      </p:cBhvr>
                                      <p:tavLst>
                                        <p:tav tm="0">
                                          <p:val>
                                            <p:strVal val="0-#ppt_w/2"/>
                                          </p:val>
                                        </p:tav>
                                        <p:tav tm="100000">
                                          <p:val>
                                            <p:strVal val="#ppt_x"/>
                                          </p:val>
                                        </p:tav>
                                      </p:tavLst>
                                    </p:anim>
                                    <p:anim calcmode="lin" valueType="num">
                                      <p:cBhvr additive="base">
                                        <p:cTn id="26" dur="500" fill="hold"/>
                                        <p:tgtEl>
                                          <p:spTgt spid="820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219"/>
                                        </p:tgtEl>
                                        <p:attrNameLst>
                                          <p:attrName>style.visibility</p:attrName>
                                        </p:attrNameLst>
                                      </p:cBhvr>
                                      <p:to>
                                        <p:strVal val="visible"/>
                                      </p:to>
                                    </p:set>
                                    <p:anim calcmode="lin" valueType="num">
                                      <p:cBhvr additive="base">
                                        <p:cTn id="31" dur="500" fill="hold"/>
                                        <p:tgtEl>
                                          <p:spTgt spid="8219"/>
                                        </p:tgtEl>
                                        <p:attrNameLst>
                                          <p:attrName>ppt_x</p:attrName>
                                        </p:attrNameLst>
                                      </p:cBhvr>
                                      <p:tavLst>
                                        <p:tav tm="0">
                                          <p:val>
                                            <p:strVal val="0-#ppt_w/2"/>
                                          </p:val>
                                        </p:tav>
                                        <p:tav tm="100000">
                                          <p:val>
                                            <p:strVal val="#ppt_x"/>
                                          </p:val>
                                        </p:tav>
                                      </p:tavLst>
                                    </p:anim>
                                    <p:anim calcmode="lin" valueType="num">
                                      <p:cBhvr additive="base">
                                        <p:cTn id="32" dur="500" fill="hold"/>
                                        <p:tgtEl>
                                          <p:spTgt spid="821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9"/>
                                        </p:tgtEl>
                                        <p:attrNameLst>
                                          <p:attrName>style.visibility</p:attrName>
                                        </p:attrNameLst>
                                      </p:cBhvr>
                                      <p:to>
                                        <p:strVal val="visible"/>
                                      </p:to>
                                    </p:set>
                                    <p:anim calcmode="lin" valueType="num">
                                      <p:cBhvr additive="base">
                                        <p:cTn id="37" dur="500" fill="hold"/>
                                        <p:tgtEl>
                                          <p:spTgt spid="8199"/>
                                        </p:tgtEl>
                                        <p:attrNameLst>
                                          <p:attrName>ppt_x</p:attrName>
                                        </p:attrNameLst>
                                      </p:cBhvr>
                                      <p:tavLst>
                                        <p:tav tm="0">
                                          <p:val>
                                            <p:strVal val="0-#ppt_w/2"/>
                                          </p:val>
                                        </p:tav>
                                        <p:tav tm="100000">
                                          <p:val>
                                            <p:strVal val="#ppt_x"/>
                                          </p:val>
                                        </p:tav>
                                      </p:tavLst>
                                    </p:anim>
                                    <p:anim calcmode="lin" valueType="num">
                                      <p:cBhvr additive="base">
                                        <p:cTn id="38" dur="500" fill="hold"/>
                                        <p:tgtEl>
                                          <p:spTgt spid="819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206"/>
                                        </p:tgtEl>
                                        <p:attrNameLst>
                                          <p:attrName>style.visibility</p:attrName>
                                        </p:attrNameLst>
                                      </p:cBhvr>
                                      <p:to>
                                        <p:strVal val="visible"/>
                                      </p:to>
                                    </p:set>
                                    <p:anim calcmode="lin" valueType="num">
                                      <p:cBhvr additive="base">
                                        <p:cTn id="43" dur="500" fill="hold"/>
                                        <p:tgtEl>
                                          <p:spTgt spid="8206"/>
                                        </p:tgtEl>
                                        <p:attrNameLst>
                                          <p:attrName>ppt_x</p:attrName>
                                        </p:attrNameLst>
                                      </p:cBhvr>
                                      <p:tavLst>
                                        <p:tav tm="0">
                                          <p:val>
                                            <p:strVal val="0-#ppt_w/2"/>
                                          </p:val>
                                        </p:tav>
                                        <p:tav tm="100000">
                                          <p:val>
                                            <p:strVal val="#ppt_x"/>
                                          </p:val>
                                        </p:tav>
                                      </p:tavLst>
                                    </p:anim>
                                    <p:anim calcmode="lin" valueType="num">
                                      <p:cBhvr additive="base">
                                        <p:cTn id="44" dur="500" fill="hold"/>
                                        <p:tgtEl>
                                          <p:spTgt spid="820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212"/>
                                        </p:tgtEl>
                                        <p:attrNameLst>
                                          <p:attrName>style.visibility</p:attrName>
                                        </p:attrNameLst>
                                      </p:cBhvr>
                                      <p:to>
                                        <p:strVal val="visible"/>
                                      </p:to>
                                    </p:set>
                                    <p:anim calcmode="lin" valueType="num">
                                      <p:cBhvr additive="base">
                                        <p:cTn id="49" dur="500" fill="hold"/>
                                        <p:tgtEl>
                                          <p:spTgt spid="8212"/>
                                        </p:tgtEl>
                                        <p:attrNameLst>
                                          <p:attrName>ppt_x</p:attrName>
                                        </p:attrNameLst>
                                      </p:cBhvr>
                                      <p:tavLst>
                                        <p:tav tm="0">
                                          <p:val>
                                            <p:strVal val="0-#ppt_w/2"/>
                                          </p:val>
                                        </p:tav>
                                        <p:tav tm="100000">
                                          <p:val>
                                            <p:strVal val="#ppt_x"/>
                                          </p:val>
                                        </p:tav>
                                      </p:tavLst>
                                    </p:anim>
                                    <p:anim calcmode="lin" valueType="num">
                                      <p:cBhvr additive="base">
                                        <p:cTn id="50" dur="500" fill="hold"/>
                                        <p:tgtEl>
                                          <p:spTgt spid="821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210"/>
                                        </p:tgtEl>
                                        <p:attrNameLst>
                                          <p:attrName>style.visibility</p:attrName>
                                        </p:attrNameLst>
                                      </p:cBhvr>
                                      <p:to>
                                        <p:strVal val="visible"/>
                                      </p:to>
                                    </p:set>
                                    <p:anim calcmode="lin" valueType="num">
                                      <p:cBhvr additive="base">
                                        <p:cTn id="55" dur="500" fill="hold"/>
                                        <p:tgtEl>
                                          <p:spTgt spid="8210"/>
                                        </p:tgtEl>
                                        <p:attrNameLst>
                                          <p:attrName>ppt_x</p:attrName>
                                        </p:attrNameLst>
                                      </p:cBhvr>
                                      <p:tavLst>
                                        <p:tav tm="0">
                                          <p:val>
                                            <p:strVal val="0-#ppt_w/2"/>
                                          </p:val>
                                        </p:tav>
                                        <p:tav tm="100000">
                                          <p:val>
                                            <p:strVal val="#ppt_x"/>
                                          </p:val>
                                        </p:tav>
                                      </p:tavLst>
                                    </p:anim>
                                    <p:anim calcmode="lin" valueType="num">
                                      <p:cBhvr additive="base">
                                        <p:cTn id="56" dur="500" fill="hold"/>
                                        <p:tgtEl>
                                          <p:spTgt spid="8210"/>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220"/>
                                        </p:tgtEl>
                                        <p:attrNameLst>
                                          <p:attrName>style.visibility</p:attrName>
                                        </p:attrNameLst>
                                      </p:cBhvr>
                                      <p:to>
                                        <p:strVal val="visible"/>
                                      </p:to>
                                    </p:set>
                                    <p:anim calcmode="lin" valueType="num">
                                      <p:cBhvr additive="base">
                                        <p:cTn id="61" dur="500" fill="hold"/>
                                        <p:tgtEl>
                                          <p:spTgt spid="8220"/>
                                        </p:tgtEl>
                                        <p:attrNameLst>
                                          <p:attrName>ppt_x</p:attrName>
                                        </p:attrNameLst>
                                      </p:cBhvr>
                                      <p:tavLst>
                                        <p:tav tm="0">
                                          <p:val>
                                            <p:strVal val="0-#ppt_w/2"/>
                                          </p:val>
                                        </p:tav>
                                        <p:tav tm="100000">
                                          <p:val>
                                            <p:strVal val="#ppt_x"/>
                                          </p:val>
                                        </p:tav>
                                      </p:tavLst>
                                    </p:anim>
                                    <p:anim calcmode="lin" valueType="num">
                                      <p:cBhvr additive="base">
                                        <p:cTn id="62" dur="500" fill="hold"/>
                                        <p:tgtEl>
                                          <p:spTgt spid="822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201"/>
                                        </p:tgtEl>
                                        <p:attrNameLst>
                                          <p:attrName>style.visibility</p:attrName>
                                        </p:attrNameLst>
                                      </p:cBhvr>
                                      <p:to>
                                        <p:strVal val="visible"/>
                                      </p:to>
                                    </p:set>
                                    <p:anim calcmode="lin" valueType="num">
                                      <p:cBhvr additive="base">
                                        <p:cTn id="67" dur="500" fill="hold"/>
                                        <p:tgtEl>
                                          <p:spTgt spid="8201"/>
                                        </p:tgtEl>
                                        <p:attrNameLst>
                                          <p:attrName>ppt_x</p:attrName>
                                        </p:attrNameLst>
                                      </p:cBhvr>
                                      <p:tavLst>
                                        <p:tav tm="0">
                                          <p:val>
                                            <p:strVal val="0-#ppt_w/2"/>
                                          </p:val>
                                        </p:tav>
                                        <p:tav tm="100000">
                                          <p:val>
                                            <p:strVal val="#ppt_x"/>
                                          </p:val>
                                        </p:tav>
                                      </p:tavLst>
                                    </p:anim>
                                    <p:anim calcmode="lin" valueType="num">
                                      <p:cBhvr additive="base">
                                        <p:cTn id="68" dur="500" fill="hold"/>
                                        <p:tgtEl>
                                          <p:spTgt spid="8201"/>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8207"/>
                                        </p:tgtEl>
                                        <p:attrNameLst>
                                          <p:attrName>style.visibility</p:attrName>
                                        </p:attrNameLst>
                                      </p:cBhvr>
                                      <p:to>
                                        <p:strVal val="visible"/>
                                      </p:to>
                                    </p:set>
                                    <p:anim calcmode="lin" valueType="num">
                                      <p:cBhvr additive="base">
                                        <p:cTn id="73" dur="500" fill="hold"/>
                                        <p:tgtEl>
                                          <p:spTgt spid="8207"/>
                                        </p:tgtEl>
                                        <p:attrNameLst>
                                          <p:attrName>ppt_x</p:attrName>
                                        </p:attrNameLst>
                                      </p:cBhvr>
                                      <p:tavLst>
                                        <p:tav tm="0">
                                          <p:val>
                                            <p:strVal val="0-#ppt_w/2"/>
                                          </p:val>
                                        </p:tav>
                                        <p:tav tm="100000">
                                          <p:val>
                                            <p:strVal val="#ppt_x"/>
                                          </p:val>
                                        </p:tav>
                                      </p:tavLst>
                                    </p:anim>
                                    <p:anim calcmode="lin" valueType="num">
                                      <p:cBhvr additive="base">
                                        <p:cTn id="74" dur="500" fill="hold"/>
                                        <p:tgtEl>
                                          <p:spTgt spid="8207"/>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8213"/>
                                        </p:tgtEl>
                                        <p:attrNameLst>
                                          <p:attrName>style.visibility</p:attrName>
                                        </p:attrNameLst>
                                      </p:cBhvr>
                                      <p:to>
                                        <p:strVal val="visible"/>
                                      </p:to>
                                    </p:set>
                                    <p:anim calcmode="lin" valueType="num">
                                      <p:cBhvr additive="base">
                                        <p:cTn id="79" dur="500" fill="hold"/>
                                        <p:tgtEl>
                                          <p:spTgt spid="8213"/>
                                        </p:tgtEl>
                                        <p:attrNameLst>
                                          <p:attrName>ppt_x</p:attrName>
                                        </p:attrNameLst>
                                      </p:cBhvr>
                                      <p:tavLst>
                                        <p:tav tm="0">
                                          <p:val>
                                            <p:strVal val="0-#ppt_w/2"/>
                                          </p:val>
                                        </p:tav>
                                        <p:tav tm="100000">
                                          <p:val>
                                            <p:strVal val="#ppt_x"/>
                                          </p:val>
                                        </p:tav>
                                      </p:tavLst>
                                    </p:anim>
                                    <p:anim calcmode="lin" valueType="num">
                                      <p:cBhvr additive="base">
                                        <p:cTn id="80" dur="500" fill="hold"/>
                                        <p:tgtEl>
                                          <p:spTgt spid="8213"/>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8211"/>
                                        </p:tgtEl>
                                        <p:attrNameLst>
                                          <p:attrName>style.visibility</p:attrName>
                                        </p:attrNameLst>
                                      </p:cBhvr>
                                      <p:to>
                                        <p:strVal val="visible"/>
                                      </p:to>
                                    </p:set>
                                    <p:anim calcmode="lin" valueType="num">
                                      <p:cBhvr additive="base">
                                        <p:cTn id="85" dur="500" fill="hold"/>
                                        <p:tgtEl>
                                          <p:spTgt spid="8211"/>
                                        </p:tgtEl>
                                        <p:attrNameLst>
                                          <p:attrName>ppt_x</p:attrName>
                                        </p:attrNameLst>
                                      </p:cBhvr>
                                      <p:tavLst>
                                        <p:tav tm="0">
                                          <p:val>
                                            <p:strVal val="0-#ppt_w/2"/>
                                          </p:val>
                                        </p:tav>
                                        <p:tav tm="100000">
                                          <p:val>
                                            <p:strVal val="#ppt_x"/>
                                          </p:val>
                                        </p:tav>
                                      </p:tavLst>
                                    </p:anim>
                                    <p:anim calcmode="lin" valueType="num">
                                      <p:cBhvr additive="base">
                                        <p:cTn id="86" dur="500" fill="hold"/>
                                        <p:tgtEl>
                                          <p:spTgt spid="8211"/>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8221"/>
                                        </p:tgtEl>
                                        <p:attrNameLst>
                                          <p:attrName>style.visibility</p:attrName>
                                        </p:attrNameLst>
                                      </p:cBhvr>
                                      <p:to>
                                        <p:strVal val="visible"/>
                                      </p:to>
                                    </p:set>
                                    <p:anim calcmode="lin" valueType="num">
                                      <p:cBhvr additive="base">
                                        <p:cTn id="91" dur="500" fill="hold"/>
                                        <p:tgtEl>
                                          <p:spTgt spid="8221"/>
                                        </p:tgtEl>
                                        <p:attrNameLst>
                                          <p:attrName>ppt_x</p:attrName>
                                        </p:attrNameLst>
                                      </p:cBhvr>
                                      <p:tavLst>
                                        <p:tav tm="0">
                                          <p:val>
                                            <p:strVal val="0-#ppt_w/2"/>
                                          </p:val>
                                        </p:tav>
                                        <p:tav tm="100000">
                                          <p:val>
                                            <p:strVal val="#ppt_x"/>
                                          </p:val>
                                        </p:tav>
                                      </p:tavLst>
                                    </p:anim>
                                    <p:anim calcmode="lin" valueType="num">
                                      <p:cBhvr additive="base">
                                        <p:cTn id="92" dur="500" fill="hold"/>
                                        <p:tgtEl>
                                          <p:spTgt spid="8221"/>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8215"/>
                                        </p:tgtEl>
                                        <p:attrNameLst>
                                          <p:attrName>style.visibility</p:attrName>
                                        </p:attrNameLst>
                                      </p:cBhvr>
                                      <p:to>
                                        <p:strVal val="visible"/>
                                      </p:to>
                                    </p:set>
                                    <p:anim calcmode="lin" valueType="num">
                                      <p:cBhvr additive="base">
                                        <p:cTn id="97" dur="500" fill="hold"/>
                                        <p:tgtEl>
                                          <p:spTgt spid="8215"/>
                                        </p:tgtEl>
                                        <p:attrNameLst>
                                          <p:attrName>ppt_x</p:attrName>
                                        </p:attrNameLst>
                                      </p:cBhvr>
                                      <p:tavLst>
                                        <p:tav tm="0">
                                          <p:val>
                                            <p:strVal val="0-#ppt_w/2"/>
                                          </p:val>
                                        </p:tav>
                                        <p:tav tm="100000">
                                          <p:val>
                                            <p:strVal val="#ppt_x"/>
                                          </p:val>
                                        </p:tav>
                                      </p:tavLst>
                                    </p:anim>
                                    <p:anim calcmode="lin" valueType="num">
                                      <p:cBhvr additive="base">
                                        <p:cTn id="98" dur="500" fill="hold"/>
                                        <p:tgtEl>
                                          <p:spTgt spid="8215"/>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8216"/>
                                        </p:tgtEl>
                                        <p:attrNameLst>
                                          <p:attrName>style.visibility</p:attrName>
                                        </p:attrNameLst>
                                      </p:cBhvr>
                                      <p:to>
                                        <p:strVal val="visible"/>
                                      </p:to>
                                    </p:set>
                                    <p:anim calcmode="lin" valueType="num">
                                      <p:cBhvr additive="base">
                                        <p:cTn id="103" dur="500" fill="hold"/>
                                        <p:tgtEl>
                                          <p:spTgt spid="8216"/>
                                        </p:tgtEl>
                                        <p:attrNameLst>
                                          <p:attrName>ppt_x</p:attrName>
                                        </p:attrNameLst>
                                      </p:cBhvr>
                                      <p:tavLst>
                                        <p:tav tm="0">
                                          <p:val>
                                            <p:strVal val="0-#ppt_w/2"/>
                                          </p:val>
                                        </p:tav>
                                        <p:tav tm="100000">
                                          <p:val>
                                            <p:strVal val="#ppt_x"/>
                                          </p:val>
                                        </p:tav>
                                      </p:tavLst>
                                    </p:anim>
                                    <p:anim calcmode="lin" valueType="num">
                                      <p:cBhvr additive="base">
                                        <p:cTn id="104" dur="500" fill="hold"/>
                                        <p:tgtEl>
                                          <p:spTgt spid="8216"/>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8217"/>
                                        </p:tgtEl>
                                        <p:attrNameLst>
                                          <p:attrName>style.visibility</p:attrName>
                                        </p:attrNameLst>
                                      </p:cBhvr>
                                      <p:to>
                                        <p:strVal val="visible"/>
                                      </p:to>
                                    </p:set>
                                    <p:anim calcmode="lin" valueType="num">
                                      <p:cBhvr additive="base">
                                        <p:cTn id="109" dur="500" fill="hold"/>
                                        <p:tgtEl>
                                          <p:spTgt spid="8217"/>
                                        </p:tgtEl>
                                        <p:attrNameLst>
                                          <p:attrName>ppt_x</p:attrName>
                                        </p:attrNameLst>
                                      </p:cBhvr>
                                      <p:tavLst>
                                        <p:tav tm="0">
                                          <p:val>
                                            <p:strVal val="0-#ppt_w/2"/>
                                          </p:val>
                                        </p:tav>
                                        <p:tav tm="100000">
                                          <p:val>
                                            <p:strVal val="#ppt_x"/>
                                          </p:val>
                                        </p:tav>
                                      </p:tavLst>
                                    </p:anim>
                                    <p:anim calcmode="lin" valueType="num">
                                      <p:cBhvr additive="base">
                                        <p:cTn id="110" dur="500" fill="hold"/>
                                        <p:tgtEl>
                                          <p:spTgt spid="8217"/>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8218"/>
                                        </p:tgtEl>
                                        <p:attrNameLst>
                                          <p:attrName>style.visibility</p:attrName>
                                        </p:attrNameLst>
                                      </p:cBhvr>
                                      <p:to>
                                        <p:strVal val="visible"/>
                                      </p:to>
                                    </p:set>
                                    <p:anim calcmode="lin" valueType="num">
                                      <p:cBhvr additive="base">
                                        <p:cTn id="115" dur="500" fill="hold"/>
                                        <p:tgtEl>
                                          <p:spTgt spid="8218"/>
                                        </p:tgtEl>
                                        <p:attrNameLst>
                                          <p:attrName>ppt_x</p:attrName>
                                        </p:attrNameLst>
                                      </p:cBhvr>
                                      <p:tavLst>
                                        <p:tav tm="0">
                                          <p:val>
                                            <p:strVal val="0-#ppt_w/2"/>
                                          </p:val>
                                        </p:tav>
                                        <p:tav tm="100000">
                                          <p:val>
                                            <p:strVal val="#ppt_x"/>
                                          </p:val>
                                        </p:tav>
                                      </p:tavLst>
                                    </p:anim>
                                    <p:anim calcmode="lin" valueType="num">
                                      <p:cBhvr additive="base">
                                        <p:cTn id="116" dur="500" fill="hold"/>
                                        <p:tgtEl>
                                          <p:spTgt spid="8218"/>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8222"/>
                                        </p:tgtEl>
                                        <p:attrNameLst>
                                          <p:attrName>style.visibility</p:attrName>
                                        </p:attrNameLst>
                                      </p:cBhvr>
                                      <p:to>
                                        <p:strVal val="visible"/>
                                      </p:to>
                                    </p:set>
                                    <p:anim calcmode="lin" valueType="num">
                                      <p:cBhvr additive="base">
                                        <p:cTn id="121" dur="500" fill="hold"/>
                                        <p:tgtEl>
                                          <p:spTgt spid="8222"/>
                                        </p:tgtEl>
                                        <p:attrNameLst>
                                          <p:attrName>ppt_x</p:attrName>
                                        </p:attrNameLst>
                                      </p:cBhvr>
                                      <p:tavLst>
                                        <p:tav tm="0">
                                          <p:val>
                                            <p:strVal val="0-#ppt_w/2"/>
                                          </p:val>
                                        </p:tav>
                                        <p:tav tm="100000">
                                          <p:val>
                                            <p:strVal val="#ppt_x"/>
                                          </p:val>
                                        </p:tav>
                                      </p:tavLst>
                                    </p:anim>
                                    <p:anim calcmode="lin" valueType="num">
                                      <p:cBhvr additive="base">
                                        <p:cTn id="122" dur="500" fill="hold"/>
                                        <p:tgtEl>
                                          <p:spTgt spid="8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utoUpdateAnimBg="0"/>
      <p:bldP spid="8199" grpId="0" autoUpdateAnimBg="0"/>
      <p:bldP spid="8201" grpId="0" autoUpdateAnimBg="0"/>
      <p:bldP spid="8204" grpId="0" autoUpdateAnimBg="0"/>
      <p:bldP spid="8205" grpId="0" animBg="1"/>
      <p:bldP spid="8206" grpId="0" animBg="1"/>
      <p:bldP spid="8207" grpId="0" animBg="1"/>
      <p:bldP spid="8208" grpId="0" animBg="1"/>
      <p:bldP spid="8210" grpId="0" autoUpdateAnimBg="0"/>
      <p:bldP spid="8211" grpId="0" autoUpdateAnimBg="0"/>
      <p:bldP spid="8212" grpId="0" animBg="1"/>
      <p:bldP spid="8213" grpId="0" animBg="1"/>
      <p:bldP spid="8215" grpId="0" autoUpdateAnimBg="0"/>
      <p:bldP spid="8216" grpId="0" animBg="1"/>
      <p:bldP spid="8217" grpId="0" animBg="1"/>
      <p:bldP spid="8218" grpId="0" autoUpdateAnimBg="0"/>
      <p:bldP spid="8219" grpId="0" autoUpdateAnimBg="0"/>
      <p:bldP spid="8220" grpId="0" autoUpdateAnimBg="0"/>
      <p:bldP spid="8221" grpId="0" autoUpdateAnimBg="0"/>
      <p:bldP spid="822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ctrTitle"/>
          </p:nvPr>
        </p:nvSpPr>
        <p:spPr>
          <a:xfrm>
            <a:off x="1219200" y="304800"/>
            <a:ext cx="7239000" cy="609600"/>
          </a:xfrm>
        </p:spPr>
        <p:txBody>
          <a:bodyPr>
            <a:noAutofit/>
          </a:bodyPr>
          <a:lstStyle/>
          <a:p>
            <a:pPr fontAlgn="auto">
              <a:spcAft>
                <a:spcPts val="0"/>
              </a:spcAft>
              <a:defRPr/>
            </a:pPr>
            <a:r>
              <a:rPr lang="en-GB" cap="none" dirty="0" smtClean="0">
                <a:solidFill>
                  <a:schemeClr val="accent2"/>
                </a:solidFill>
              </a:rPr>
              <a:t>Key Targets of Therapy</a:t>
            </a:r>
            <a:endParaRPr lang="en-US" dirty="0" smtClean="0">
              <a:solidFill>
                <a:schemeClr val="accent2"/>
              </a:solidFill>
            </a:endParaRPr>
          </a:p>
        </p:txBody>
      </p:sp>
      <p:sp>
        <p:nvSpPr>
          <p:cNvPr id="11267" name="Rectangle 3"/>
          <p:cNvSpPr>
            <a:spLocks noGrp="1"/>
          </p:cNvSpPr>
          <p:nvPr>
            <p:ph type="subTitle" idx="1"/>
          </p:nvPr>
        </p:nvSpPr>
        <p:spPr>
          <a:xfrm>
            <a:off x="755650" y="1125538"/>
            <a:ext cx="7397750" cy="5105400"/>
          </a:xfrm>
        </p:spPr>
        <p:txBody>
          <a:bodyPr/>
          <a:lstStyle/>
          <a:p>
            <a:pPr fontAlgn="auto">
              <a:spcAft>
                <a:spcPts val="0"/>
              </a:spcAft>
              <a:buFont typeface="Wingdings"/>
              <a:buNone/>
              <a:defRPr/>
            </a:pPr>
            <a:endParaRPr lang="en-GB" b="1" dirty="0" smtClean="0">
              <a:solidFill>
                <a:srgbClr val="FFFF66"/>
              </a:solidFill>
              <a:effectLst>
                <a:outerShdw blurRad="38100" dist="38100" dir="2700000" algn="tl">
                  <a:srgbClr val="C0C0C0"/>
                </a:outerShdw>
              </a:effectLst>
            </a:endParaRPr>
          </a:p>
          <a:p>
            <a:pPr fontAlgn="auto">
              <a:spcAft>
                <a:spcPts val="0"/>
              </a:spcAft>
              <a:buFont typeface="Wingdings"/>
              <a:buNone/>
              <a:defRPr/>
            </a:pPr>
            <a:endParaRPr lang="en-GB" b="1" dirty="0" smtClean="0">
              <a:solidFill>
                <a:schemeClr val="bg1"/>
              </a:solidFill>
              <a:effectLst>
                <a:outerShdw blurRad="38100" dist="38100" dir="2700000" algn="tl">
                  <a:srgbClr val="C0C0C0"/>
                </a:outerShdw>
              </a:effectLst>
            </a:endParaRPr>
          </a:p>
        </p:txBody>
      </p:sp>
      <p:sp>
        <p:nvSpPr>
          <p:cNvPr id="21507" name="Line 4"/>
          <p:cNvSpPr>
            <a:spLocks noChangeShapeType="1"/>
          </p:cNvSpPr>
          <p:nvPr/>
        </p:nvSpPr>
        <p:spPr bwMode="auto">
          <a:xfrm>
            <a:off x="4038600" y="1371600"/>
            <a:ext cx="0" cy="0"/>
          </a:xfrm>
          <a:prstGeom prst="line">
            <a:avLst/>
          </a:prstGeom>
          <a:noFill/>
          <a:ln w="12700">
            <a:solidFill>
              <a:schemeClr val="tx1"/>
            </a:solidFill>
            <a:round/>
            <a:headEnd type="none" w="sm" len="sm"/>
            <a:tailEnd type="triangle" w="sm" len="sm"/>
          </a:ln>
        </p:spPr>
        <p:txBody>
          <a:bodyPr wrap="none"/>
          <a:lstStyle/>
          <a:p>
            <a:endParaRPr lang="en-US"/>
          </a:p>
        </p:txBody>
      </p:sp>
      <p:sp>
        <p:nvSpPr>
          <p:cNvPr id="21508" name="Oval 5"/>
          <p:cNvSpPr>
            <a:spLocks noChangeArrowheads="1"/>
          </p:cNvSpPr>
          <p:nvPr/>
        </p:nvSpPr>
        <p:spPr bwMode="auto">
          <a:xfrm>
            <a:off x="2771775" y="2781300"/>
            <a:ext cx="4176713" cy="1368425"/>
          </a:xfrm>
          <a:prstGeom prst="ellipse">
            <a:avLst/>
          </a:prstGeom>
          <a:noFill/>
          <a:ln w="9525">
            <a:noFill/>
            <a:round/>
            <a:headEnd/>
            <a:tailEnd/>
          </a:ln>
        </p:spPr>
        <p:txBody>
          <a:bodyPr wrap="none" anchor="ctr"/>
          <a:lstStyle/>
          <a:p>
            <a:endParaRPr lang="en-GB">
              <a:latin typeface="Tw Cen MT" pitchFamily="34" charset="0"/>
            </a:endParaRPr>
          </a:p>
        </p:txBody>
      </p:sp>
      <p:sp>
        <p:nvSpPr>
          <p:cNvPr id="11270" name="Text Box 6"/>
          <p:cNvSpPr txBox="1">
            <a:spLocks noChangeArrowheads="1"/>
          </p:cNvSpPr>
          <p:nvPr/>
        </p:nvSpPr>
        <p:spPr bwMode="auto">
          <a:xfrm>
            <a:off x="1258888" y="2492375"/>
            <a:ext cx="2592387" cy="339725"/>
          </a:xfrm>
          <a:prstGeom prst="rect">
            <a:avLst/>
          </a:prstGeom>
          <a:noFill/>
          <a:ln w="9525">
            <a:noFill/>
            <a:miter lim="800000"/>
            <a:headEnd/>
            <a:tailEnd/>
          </a:ln>
          <a:effectLst/>
        </p:spPr>
        <p:txBody>
          <a:bodyPr>
            <a:spAutoFit/>
          </a:bodyPr>
          <a:lstStyle/>
          <a:p>
            <a:pPr marL="342900" indent="-342900" fontAlgn="auto">
              <a:lnSpc>
                <a:spcPct val="90000"/>
              </a:lnSpc>
              <a:spcBef>
                <a:spcPct val="50000"/>
              </a:spcBef>
              <a:spcAft>
                <a:spcPts val="0"/>
              </a:spcAft>
              <a:defRPr/>
            </a:pPr>
            <a:endParaRPr lang="en-US" b="1">
              <a:solidFill>
                <a:schemeClr val="bg1"/>
              </a:solidFill>
              <a:effectLst>
                <a:outerShdw blurRad="38100" dist="38100" dir="2700000" algn="tl">
                  <a:srgbClr val="C0C0C0"/>
                </a:outerShdw>
              </a:effectLst>
              <a:latin typeface="Times New Roman" pitchFamily="18" charset="0"/>
            </a:endParaRPr>
          </a:p>
        </p:txBody>
      </p:sp>
      <p:sp>
        <p:nvSpPr>
          <p:cNvPr id="11271" name="Oval 7"/>
          <p:cNvSpPr>
            <a:spLocks noChangeArrowheads="1"/>
          </p:cNvSpPr>
          <p:nvPr/>
        </p:nvSpPr>
        <p:spPr bwMode="auto">
          <a:xfrm>
            <a:off x="2051050" y="1196975"/>
            <a:ext cx="2160588" cy="1079500"/>
          </a:xfrm>
          <a:prstGeom prst="ellipse">
            <a:avLst/>
          </a:prstGeom>
          <a:solidFill>
            <a:srgbClr val="C0C0C0"/>
          </a:solidFill>
          <a:ln w="9525">
            <a:solidFill>
              <a:schemeClr val="tx1"/>
            </a:solidFill>
            <a:round/>
            <a:headEnd/>
            <a:tailEnd/>
          </a:ln>
        </p:spPr>
        <p:txBody>
          <a:bodyPr wrap="none" anchor="ctr"/>
          <a:lstStyle/>
          <a:p>
            <a:endParaRPr lang="en-GB">
              <a:latin typeface="Tw Cen MT" pitchFamily="34" charset="0"/>
            </a:endParaRPr>
          </a:p>
        </p:txBody>
      </p:sp>
      <p:sp>
        <p:nvSpPr>
          <p:cNvPr id="11272" name="Text Box 8"/>
          <p:cNvSpPr txBox="1">
            <a:spLocks noChangeArrowheads="1"/>
          </p:cNvSpPr>
          <p:nvPr/>
        </p:nvSpPr>
        <p:spPr bwMode="auto">
          <a:xfrm>
            <a:off x="2411413" y="1557338"/>
            <a:ext cx="1727200" cy="639762"/>
          </a:xfrm>
          <a:prstGeom prst="rect">
            <a:avLst/>
          </a:prstGeom>
          <a:noFill/>
          <a:ln w="9525">
            <a:noFill/>
            <a:miter lim="800000"/>
            <a:headEnd/>
            <a:tailEnd/>
          </a:ln>
          <a:effectLst/>
        </p:spPr>
        <p:txBody>
          <a:bodyPr>
            <a:spAutoFit/>
          </a:bodyPr>
          <a:lstStyle/>
          <a:p>
            <a:pPr marL="342900" indent="-342900" fontAlgn="auto">
              <a:lnSpc>
                <a:spcPct val="50000"/>
              </a:lnSpc>
              <a:spcBef>
                <a:spcPct val="50000"/>
              </a:spcBef>
              <a:spcAft>
                <a:spcPts val="0"/>
              </a:spcAft>
              <a:defRPr/>
            </a:pPr>
            <a:r>
              <a:rPr lang="en-GB" sz="2400" b="1">
                <a:latin typeface="Times New Roman" pitchFamily="18" charset="0"/>
              </a:rPr>
              <a:t>Attention</a:t>
            </a:r>
          </a:p>
          <a:p>
            <a:pPr marL="342900" indent="-342900" fontAlgn="auto">
              <a:lnSpc>
                <a:spcPct val="50000"/>
              </a:lnSpc>
              <a:spcBef>
                <a:spcPct val="50000"/>
              </a:spcBef>
              <a:spcAft>
                <a:spcPts val="0"/>
              </a:spcAft>
              <a:defRPr/>
            </a:pPr>
            <a:endParaRPr lang="en-GB" sz="2400" b="1">
              <a:solidFill>
                <a:schemeClr val="bg1"/>
              </a:solidFill>
              <a:effectLst>
                <a:outerShdw blurRad="38100" dist="38100" dir="2700000" algn="tl">
                  <a:srgbClr val="C0C0C0"/>
                </a:outerShdw>
              </a:effectLst>
              <a:latin typeface="Times New Roman" pitchFamily="18" charset="0"/>
            </a:endParaRPr>
          </a:p>
        </p:txBody>
      </p:sp>
      <p:sp>
        <p:nvSpPr>
          <p:cNvPr id="11273" name="Oval 9"/>
          <p:cNvSpPr>
            <a:spLocks noChangeArrowheads="1"/>
          </p:cNvSpPr>
          <p:nvPr/>
        </p:nvSpPr>
        <p:spPr bwMode="auto">
          <a:xfrm>
            <a:off x="4859338" y="1125538"/>
            <a:ext cx="2376487" cy="1150937"/>
          </a:xfrm>
          <a:prstGeom prst="ellipse">
            <a:avLst/>
          </a:prstGeom>
          <a:solidFill>
            <a:srgbClr val="C0C0C0"/>
          </a:solidFill>
          <a:ln w="9525">
            <a:solidFill>
              <a:schemeClr val="tx1"/>
            </a:solidFill>
            <a:round/>
            <a:headEnd/>
            <a:tailEnd/>
          </a:ln>
        </p:spPr>
        <p:txBody>
          <a:bodyPr wrap="none" anchor="ctr"/>
          <a:lstStyle/>
          <a:p>
            <a:endParaRPr lang="en-GB">
              <a:latin typeface="Tw Cen MT" pitchFamily="34" charset="0"/>
            </a:endParaRPr>
          </a:p>
        </p:txBody>
      </p:sp>
      <p:sp>
        <p:nvSpPr>
          <p:cNvPr id="11274" name="Text Box 10"/>
          <p:cNvSpPr txBox="1">
            <a:spLocks noChangeArrowheads="1"/>
          </p:cNvSpPr>
          <p:nvPr/>
        </p:nvSpPr>
        <p:spPr bwMode="auto">
          <a:xfrm>
            <a:off x="5292725" y="1412875"/>
            <a:ext cx="1584325" cy="604838"/>
          </a:xfrm>
          <a:prstGeom prst="rect">
            <a:avLst/>
          </a:prstGeom>
          <a:noFill/>
          <a:ln w="9525">
            <a:noFill/>
            <a:miter lim="800000"/>
            <a:headEnd/>
            <a:tailEnd/>
          </a:ln>
        </p:spPr>
        <p:txBody>
          <a:bodyPr>
            <a:spAutoFit/>
          </a:bodyPr>
          <a:lstStyle/>
          <a:p>
            <a:pPr marL="342900" indent="-342900">
              <a:lnSpc>
                <a:spcPct val="45000"/>
              </a:lnSpc>
              <a:spcBef>
                <a:spcPct val="50000"/>
              </a:spcBef>
            </a:pPr>
            <a:r>
              <a:rPr lang="en-GB" sz="2400" b="1">
                <a:latin typeface="Times New Roman" pitchFamily="18" charset="0"/>
              </a:rPr>
              <a:t>Thinking</a:t>
            </a:r>
          </a:p>
          <a:p>
            <a:pPr marL="342900" indent="-342900">
              <a:lnSpc>
                <a:spcPct val="45000"/>
              </a:lnSpc>
              <a:spcBef>
                <a:spcPct val="50000"/>
              </a:spcBef>
            </a:pPr>
            <a:r>
              <a:rPr lang="en-GB" sz="2400" b="1">
                <a:latin typeface="Times New Roman" pitchFamily="18" charset="0"/>
              </a:rPr>
              <a:t>Reasoning</a:t>
            </a:r>
          </a:p>
        </p:txBody>
      </p:sp>
      <p:sp>
        <p:nvSpPr>
          <p:cNvPr id="11275" name="Oval 11"/>
          <p:cNvSpPr>
            <a:spLocks noChangeArrowheads="1"/>
          </p:cNvSpPr>
          <p:nvPr/>
        </p:nvSpPr>
        <p:spPr bwMode="auto">
          <a:xfrm>
            <a:off x="6732588" y="2781300"/>
            <a:ext cx="1943100" cy="1152525"/>
          </a:xfrm>
          <a:prstGeom prst="ellipse">
            <a:avLst/>
          </a:prstGeom>
          <a:solidFill>
            <a:srgbClr val="C0C0C0"/>
          </a:solidFill>
          <a:ln w="9525">
            <a:solidFill>
              <a:schemeClr val="tx1"/>
            </a:solidFill>
            <a:round/>
            <a:headEnd/>
            <a:tailEnd/>
          </a:ln>
        </p:spPr>
        <p:txBody>
          <a:bodyPr wrap="none" anchor="ctr"/>
          <a:lstStyle/>
          <a:p>
            <a:endParaRPr lang="en-GB">
              <a:latin typeface="Tw Cen MT" pitchFamily="34" charset="0"/>
            </a:endParaRPr>
          </a:p>
        </p:txBody>
      </p:sp>
      <p:sp>
        <p:nvSpPr>
          <p:cNvPr id="11276" name="Text Box 12"/>
          <p:cNvSpPr txBox="1">
            <a:spLocks noChangeArrowheads="1"/>
          </p:cNvSpPr>
          <p:nvPr/>
        </p:nvSpPr>
        <p:spPr bwMode="auto">
          <a:xfrm>
            <a:off x="6948488" y="3141663"/>
            <a:ext cx="1584325" cy="420687"/>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a:latin typeface="Times New Roman" pitchFamily="18" charset="0"/>
              </a:rPr>
              <a:t>Behaviour</a:t>
            </a:r>
          </a:p>
        </p:txBody>
      </p:sp>
      <p:sp>
        <p:nvSpPr>
          <p:cNvPr id="11277" name="Oval 13"/>
          <p:cNvSpPr>
            <a:spLocks noChangeArrowheads="1"/>
          </p:cNvSpPr>
          <p:nvPr/>
        </p:nvSpPr>
        <p:spPr bwMode="auto">
          <a:xfrm>
            <a:off x="1908175" y="4652963"/>
            <a:ext cx="2376488" cy="1081087"/>
          </a:xfrm>
          <a:prstGeom prst="ellipse">
            <a:avLst/>
          </a:prstGeom>
          <a:solidFill>
            <a:srgbClr val="C0C0C0"/>
          </a:solidFill>
          <a:ln w="9525">
            <a:solidFill>
              <a:schemeClr val="tx1"/>
            </a:solidFill>
            <a:round/>
            <a:headEnd/>
            <a:tailEnd/>
          </a:ln>
        </p:spPr>
        <p:txBody>
          <a:bodyPr wrap="none" anchor="ctr"/>
          <a:lstStyle/>
          <a:p>
            <a:endParaRPr lang="en-GB">
              <a:latin typeface="Tw Cen MT" pitchFamily="34" charset="0"/>
            </a:endParaRPr>
          </a:p>
        </p:txBody>
      </p:sp>
      <p:sp>
        <p:nvSpPr>
          <p:cNvPr id="11278" name="Text Box 14"/>
          <p:cNvSpPr txBox="1">
            <a:spLocks noChangeArrowheads="1"/>
          </p:cNvSpPr>
          <p:nvPr/>
        </p:nvSpPr>
        <p:spPr bwMode="auto">
          <a:xfrm>
            <a:off x="2339975" y="4941888"/>
            <a:ext cx="1655763" cy="420687"/>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a:latin typeface="Times New Roman" pitchFamily="18" charset="0"/>
              </a:rPr>
              <a:t>Motivation</a:t>
            </a:r>
          </a:p>
        </p:txBody>
      </p:sp>
      <p:sp>
        <p:nvSpPr>
          <p:cNvPr id="11279" name="Oval 15"/>
          <p:cNvSpPr>
            <a:spLocks noChangeArrowheads="1"/>
          </p:cNvSpPr>
          <p:nvPr/>
        </p:nvSpPr>
        <p:spPr bwMode="auto">
          <a:xfrm>
            <a:off x="5076825" y="4652963"/>
            <a:ext cx="2303463" cy="1008062"/>
          </a:xfrm>
          <a:prstGeom prst="ellipse">
            <a:avLst/>
          </a:prstGeom>
          <a:solidFill>
            <a:srgbClr val="C0C0C0"/>
          </a:solidFill>
          <a:ln w="9525">
            <a:solidFill>
              <a:schemeClr val="tx1"/>
            </a:solidFill>
            <a:round/>
            <a:headEnd/>
            <a:tailEnd/>
          </a:ln>
        </p:spPr>
        <p:txBody>
          <a:bodyPr wrap="none" anchor="ctr"/>
          <a:lstStyle/>
          <a:p>
            <a:endParaRPr lang="en-GB">
              <a:latin typeface="Tw Cen MT" pitchFamily="34" charset="0"/>
            </a:endParaRPr>
          </a:p>
        </p:txBody>
      </p:sp>
      <p:sp>
        <p:nvSpPr>
          <p:cNvPr id="11280" name="Text Box 16"/>
          <p:cNvSpPr txBox="1">
            <a:spLocks noChangeArrowheads="1"/>
          </p:cNvSpPr>
          <p:nvPr/>
        </p:nvSpPr>
        <p:spPr bwMode="auto">
          <a:xfrm>
            <a:off x="5435600" y="4868863"/>
            <a:ext cx="1800225" cy="420687"/>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a:latin typeface="Times New Roman" pitchFamily="18" charset="0"/>
              </a:rPr>
              <a:t>Emotions</a:t>
            </a:r>
          </a:p>
        </p:txBody>
      </p:sp>
      <p:sp>
        <p:nvSpPr>
          <p:cNvPr id="11282" name="Oval 18"/>
          <p:cNvSpPr>
            <a:spLocks noChangeArrowheads="1"/>
          </p:cNvSpPr>
          <p:nvPr/>
        </p:nvSpPr>
        <p:spPr bwMode="auto">
          <a:xfrm>
            <a:off x="684213" y="2781300"/>
            <a:ext cx="2303462" cy="1152525"/>
          </a:xfrm>
          <a:prstGeom prst="ellipse">
            <a:avLst/>
          </a:prstGeom>
          <a:solidFill>
            <a:srgbClr val="C0C0C0"/>
          </a:solidFill>
          <a:ln w="9525">
            <a:solidFill>
              <a:schemeClr val="tx1"/>
            </a:solidFill>
            <a:round/>
            <a:headEnd/>
            <a:tailEnd/>
          </a:ln>
        </p:spPr>
        <p:txBody>
          <a:bodyPr wrap="none" anchor="ctr"/>
          <a:lstStyle/>
          <a:p>
            <a:endParaRPr lang="en-GB">
              <a:latin typeface="Tw Cen MT" pitchFamily="34" charset="0"/>
            </a:endParaRPr>
          </a:p>
        </p:txBody>
      </p:sp>
      <p:sp>
        <p:nvSpPr>
          <p:cNvPr id="11283" name="Text Box 19"/>
          <p:cNvSpPr txBox="1">
            <a:spLocks noChangeArrowheads="1"/>
          </p:cNvSpPr>
          <p:nvPr/>
        </p:nvSpPr>
        <p:spPr bwMode="auto">
          <a:xfrm>
            <a:off x="827088" y="2924175"/>
            <a:ext cx="2089150" cy="749300"/>
          </a:xfrm>
          <a:prstGeom prst="rect">
            <a:avLst/>
          </a:prstGeom>
          <a:noFill/>
          <a:ln w="9525">
            <a:noFill/>
            <a:miter lim="800000"/>
            <a:headEnd/>
            <a:tailEnd/>
          </a:ln>
        </p:spPr>
        <p:txBody>
          <a:bodyPr>
            <a:spAutoFit/>
          </a:bodyPr>
          <a:lstStyle/>
          <a:p>
            <a:pPr algn="ctr">
              <a:lnSpc>
                <a:spcPct val="90000"/>
              </a:lnSpc>
              <a:spcBef>
                <a:spcPct val="50000"/>
              </a:spcBef>
            </a:pPr>
            <a:r>
              <a:rPr lang="en-GB" sz="2400" b="1">
                <a:latin typeface="Times New Roman" pitchFamily="18" charset="0"/>
              </a:rPr>
              <a:t>Imagery Fantasy</a:t>
            </a:r>
          </a:p>
        </p:txBody>
      </p:sp>
      <p:sp>
        <p:nvSpPr>
          <p:cNvPr id="21522" name="Line 20"/>
          <p:cNvSpPr>
            <a:spLocks noChangeShapeType="1"/>
          </p:cNvSpPr>
          <p:nvPr/>
        </p:nvSpPr>
        <p:spPr bwMode="auto">
          <a:xfrm flipH="1">
            <a:off x="3348038" y="2276475"/>
            <a:ext cx="2447925" cy="2376488"/>
          </a:xfrm>
          <a:prstGeom prst="line">
            <a:avLst/>
          </a:prstGeom>
          <a:noFill/>
          <a:ln w="9525">
            <a:solidFill>
              <a:schemeClr val="tx1"/>
            </a:solidFill>
            <a:round/>
            <a:headEnd/>
            <a:tailEnd/>
          </a:ln>
        </p:spPr>
        <p:txBody>
          <a:bodyPr/>
          <a:lstStyle/>
          <a:p>
            <a:endParaRPr lang="en-US"/>
          </a:p>
        </p:txBody>
      </p:sp>
      <p:sp>
        <p:nvSpPr>
          <p:cNvPr id="21523" name="Line 21"/>
          <p:cNvSpPr>
            <a:spLocks noChangeShapeType="1"/>
          </p:cNvSpPr>
          <p:nvPr/>
        </p:nvSpPr>
        <p:spPr bwMode="auto">
          <a:xfrm>
            <a:off x="3563938" y="2205038"/>
            <a:ext cx="2447925" cy="2447925"/>
          </a:xfrm>
          <a:prstGeom prst="line">
            <a:avLst/>
          </a:prstGeom>
          <a:noFill/>
          <a:ln w="9525">
            <a:solidFill>
              <a:schemeClr val="tx1"/>
            </a:solidFill>
            <a:round/>
            <a:headEnd/>
            <a:tailEnd/>
          </a:ln>
        </p:spPr>
        <p:txBody>
          <a:bodyPr/>
          <a:lstStyle/>
          <a:p>
            <a:endParaRPr lang="en-US"/>
          </a:p>
        </p:txBody>
      </p:sp>
      <p:sp>
        <p:nvSpPr>
          <p:cNvPr id="21524" name="Line 22"/>
          <p:cNvSpPr>
            <a:spLocks noChangeShapeType="1"/>
          </p:cNvSpPr>
          <p:nvPr/>
        </p:nvSpPr>
        <p:spPr bwMode="auto">
          <a:xfrm>
            <a:off x="2987675" y="3357563"/>
            <a:ext cx="3816350" cy="0"/>
          </a:xfrm>
          <a:prstGeom prst="line">
            <a:avLst/>
          </a:prstGeom>
          <a:noFill/>
          <a:ln w="9525">
            <a:solidFill>
              <a:schemeClr val="tx1"/>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7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7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2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28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27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27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27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28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27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2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animBg="1"/>
      <p:bldP spid="11272" grpId="0"/>
      <p:bldP spid="11273" grpId="0" animBg="1"/>
      <p:bldP spid="11274" grpId="0"/>
      <p:bldP spid="11275" grpId="0" animBg="1"/>
      <p:bldP spid="11276" grpId="0"/>
      <p:bldP spid="11277" grpId="0" animBg="1"/>
      <p:bldP spid="11278" grpId="0"/>
      <p:bldP spid="11279" grpId="0" animBg="1"/>
      <p:bldP spid="11280" grpId="0"/>
      <p:bldP spid="11282" grpId="0" animBg="1"/>
      <p:bldP spid="112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ctrTitle"/>
          </p:nvPr>
        </p:nvSpPr>
        <p:spPr>
          <a:xfrm>
            <a:off x="1219200" y="304800"/>
            <a:ext cx="7239000" cy="460375"/>
          </a:xfrm>
        </p:spPr>
        <p:txBody>
          <a:bodyPr/>
          <a:lstStyle/>
          <a:p>
            <a:r>
              <a:rPr lang="en-GB" sz="3600" cap="none" smtClean="0">
                <a:solidFill>
                  <a:schemeClr val="accent2"/>
                </a:solidFill>
              </a:rPr>
              <a:t>Key Targets of Compassion</a:t>
            </a:r>
            <a:endParaRPr lang="en-US" sz="3600" cap="none" smtClean="0">
              <a:solidFill>
                <a:schemeClr val="accent2"/>
              </a:solidFill>
            </a:endParaRPr>
          </a:p>
        </p:txBody>
      </p:sp>
      <p:sp>
        <p:nvSpPr>
          <p:cNvPr id="15363" name="Rectangle 3"/>
          <p:cNvSpPr>
            <a:spLocks noGrp="1"/>
          </p:cNvSpPr>
          <p:nvPr>
            <p:ph type="subTitle" idx="1"/>
          </p:nvPr>
        </p:nvSpPr>
        <p:spPr>
          <a:xfrm>
            <a:off x="755650" y="1125538"/>
            <a:ext cx="7397750" cy="5105400"/>
          </a:xfrm>
        </p:spPr>
        <p:txBody>
          <a:bodyPr/>
          <a:lstStyle/>
          <a:p>
            <a:pPr fontAlgn="auto">
              <a:spcAft>
                <a:spcPts val="0"/>
              </a:spcAft>
              <a:buFont typeface="Wingdings"/>
              <a:buNone/>
              <a:defRPr/>
            </a:pPr>
            <a:endParaRPr lang="en-GB" b="1" smtClean="0">
              <a:solidFill>
                <a:srgbClr val="FFFF66"/>
              </a:solidFill>
              <a:effectLst>
                <a:outerShdw blurRad="38100" dist="38100" dir="2700000" algn="tl">
                  <a:srgbClr val="C0C0C0"/>
                </a:outerShdw>
              </a:effectLst>
            </a:endParaRPr>
          </a:p>
          <a:p>
            <a:pPr fontAlgn="auto">
              <a:spcAft>
                <a:spcPts val="0"/>
              </a:spcAft>
              <a:buFont typeface="Wingdings"/>
              <a:buNone/>
              <a:defRPr/>
            </a:pPr>
            <a:endParaRPr lang="en-GB" b="1" smtClean="0">
              <a:solidFill>
                <a:schemeClr val="bg1"/>
              </a:solidFill>
              <a:effectLst>
                <a:outerShdw blurRad="38100" dist="38100" dir="2700000" algn="tl">
                  <a:srgbClr val="C0C0C0"/>
                </a:outerShdw>
              </a:effectLst>
            </a:endParaRPr>
          </a:p>
        </p:txBody>
      </p:sp>
      <p:sp>
        <p:nvSpPr>
          <p:cNvPr id="23555" name="Line 4"/>
          <p:cNvSpPr>
            <a:spLocks noChangeShapeType="1"/>
          </p:cNvSpPr>
          <p:nvPr/>
        </p:nvSpPr>
        <p:spPr bwMode="auto">
          <a:xfrm>
            <a:off x="4038600" y="1371600"/>
            <a:ext cx="0" cy="0"/>
          </a:xfrm>
          <a:prstGeom prst="line">
            <a:avLst/>
          </a:prstGeom>
          <a:noFill/>
          <a:ln w="12700">
            <a:solidFill>
              <a:schemeClr val="tx1"/>
            </a:solidFill>
            <a:round/>
            <a:headEnd type="none" w="sm" len="sm"/>
            <a:tailEnd type="triangle" w="sm" len="sm"/>
          </a:ln>
        </p:spPr>
        <p:txBody>
          <a:bodyPr wrap="none"/>
          <a:lstStyle/>
          <a:p>
            <a:endParaRPr lang="en-US"/>
          </a:p>
        </p:txBody>
      </p:sp>
      <p:sp>
        <p:nvSpPr>
          <p:cNvPr id="23556" name="Oval 5"/>
          <p:cNvSpPr>
            <a:spLocks noChangeArrowheads="1"/>
          </p:cNvSpPr>
          <p:nvPr/>
        </p:nvSpPr>
        <p:spPr bwMode="auto">
          <a:xfrm>
            <a:off x="2771775" y="2781300"/>
            <a:ext cx="4176713" cy="1368425"/>
          </a:xfrm>
          <a:prstGeom prst="ellipse">
            <a:avLst/>
          </a:prstGeom>
          <a:noFill/>
          <a:ln w="9525">
            <a:noFill/>
            <a:round/>
            <a:headEnd/>
            <a:tailEnd/>
          </a:ln>
        </p:spPr>
        <p:txBody>
          <a:bodyPr wrap="none" anchor="ctr"/>
          <a:lstStyle/>
          <a:p>
            <a:endParaRPr lang="en-GB">
              <a:latin typeface="Tw Cen MT" pitchFamily="34" charset="0"/>
            </a:endParaRPr>
          </a:p>
        </p:txBody>
      </p:sp>
      <p:sp>
        <p:nvSpPr>
          <p:cNvPr id="15366" name="Text Box 6"/>
          <p:cNvSpPr txBox="1">
            <a:spLocks noChangeArrowheads="1"/>
          </p:cNvSpPr>
          <p:nvPr/>
        </p:nvSpPr>
        <p:spPr bwMode="auto">
          <a:xfrm>
            <a:off x="1258888" y="2492375"/>
            <a:ext cx="2592387" cy="339725"/>
          </a:xfrm>
          <a:prstGeom prst="rect">
            <a:avLst/>
          </a:prstGeom>
          <a:noFill/>
          <a:ln w="9525">
            <a:noFill/>
            <a:miter lim="800000"/>
            <a:headEnd/>
            <a:tailEnd/>
          </a:ln>
          <a:effectLst/>
        </p:spPr>
        <p:txBody>
          <a:bodyPr>
            <a:spAutoFit/>
          </a:bodyPr>
          <a:lstStyle/>
          <a:p>
            <a:pPr marL="342900" indent="-342900" fontAlgn="auto">
              <a:lnSpc>
                <a:spcPct val="90000"/>
              </a:lnSpc>
              <a:spcBef>
                <a:spcPct val="50000"/>
              </a:spcBef>
              <a:spcAft>
                <a:spcPts val="0"/>
              </a:spcAft>
              <a:defRPr/>
            </a:pPr>
            <a:endParaRPr lang="en-US" b="1">
              <a:solidFill>
                <a:schemeClr val="bg1"/>
              </a:solidFill>
              <a:effectLst>
                <a:outerShdw blurRad="38100" dist="38100" dir="2700000" algn="tl">
                  <a:srgbClr val="C0C0C0"/>
                </a:outerShdw>
              </a:effectLst>
              <a:latin typeface="Times New Roman" pitchFamily="18" charset="0"/>
            </a:endParaRPr>
          </a:p>
        </p:txBody>
      </p:sp>
      <p:sp>
        <p:nvSpPr>
          <p:cNvPr id="23558" name="Oval 7"/>
          <p:cNvSpPr>
            <a:spLocks noChangeArrowheads="1"/>
          </p:cNvSpPr>
          <p:nvPr/>
        </p:nvSpPr>
        <p:spPr bwMode="auto">
          <a:xfrm>
            <a:off x="1403350" y="1125538"/>
            <a:ext cx="2520950" cy="863600"/>
          </a:xfrm>
          <a:prstGeom prst="ellipse">
            <a:avLst/>
          </a:prstGeom>
          <a:solidFill>
            <a:srgbClr val="FFCC66"/>
          </a:solidFill>
          <a:ln w="9525">
            <a:solidFill>
              <a:schemeClr val="tx1"/>
            </a:solidFill>
            <a:round/>
            <a:headEnd/>
            <a:tailEnd/>
          </a:ln>
        </p:spPr>
        <p:txBody>
          <a:bodyPr wrap="none" anchor="ctr"/>
          <a:lstStyle/>
          <a:p>
            <a:endParaRPr lang="en-GB">
              <a:latin typeface="Tw Cen MT" pitchFamily="34" charset="0"/>
            </a:endParaRPr>
          </a:p>
        </p:txBody>
      </p:sp>
      <p:sp>
        <p:nvSpPr>
          <p:cNvPr id="15368" name="Text Box 8"/>
          <p:cNvSpPr txBox="1">
            <a:spLocks noChangeArrowheads="1"/>
          </p:cNvSpPr>
          <p:nvPr/>
        </p:nvSpPr>
        <p:spPr bwMode="auto">
          <a:xfrm>
            <a:off x="1908175" y="1412875"/>
            <a:ext cx="2230438" cy="639763"/>
          </a:xfrm>
          <a:prstGeom prst="rect">
            <a:avLst/>
          </a:prstGeom>
          <a:noFill/>
          <a:ln w="9525">
            <a:noFill/>
            <a:miter lim="800000"/>
            <a:headEnd/>
            <a:tailEnd/>
          </a:ln>
          <a:effectLst/>
        </p:spPr>
        <p:txBody>
          <a:bodyPr>
            <a:spAutoFit/>
          </a:bodyPr>
          <a:lstStyle/>
          <a:p>
            <a:pPr marL="342900" indent="-342900">
              <a:lnSpc>
                <a:spcPct val="50000"/>
              </a:lnSpc>
              <a:spcBef>
                <a:spcPct val="50000"/>
              </a:spcBef>
            </a:pPr>
            <a:r>
              <a:rPr lang="en-GB" sz="2400" b="1">
                <a:solidFill>
                  <a:srgbClr val="000099"/>
                </a:solidFill>
                <a:latin typeface="Century Gothic" pitchFamily="34" charset="0"/>
              </a:rPr>
              <a:t>Attention</a:t>
            </a:r>
          </a:p>
          <a:p>
            <a:pPr marL="342900" indent="-342900">
              <a:lnSpc>
                <a:spcPct val="50000"/>
              </a:lnSpc>
              <a:spcBef>
                <a:spcPct val="50000"/>
              </a:spcBef>
            </a:pPr>
            <a:endParaRPr lang="en-GB" sz="2400" b="1">
              <a:solidFill>
                <a:srgbClr val="000099"/>
              </a:solidFill>
              <a:effectLst>
                <a:outerShdw blurRad="38100" dist="38100" dir="2700000" algn="tl">
                  <a:srgbClr val="000000"/>
                </a:outerShdw>
              </a:effectLst>
              <a:latin typeface="Times New Roman" pitchFamily="18" charset="0"/>
            </a:endParaRPr>
          </a:p>
        </p:txBody>
      </p:sp>
      <p:sp>
        <p:nvSpPr>
          <p:cNvPr id="23560" name="Oval 9"/>
          <p:cNvSpPr>
            <a:spLocks noChangeArrowheads="1"/>
          </p:cNvSpPr>
          <p:nvPr/>
        </p:nvSpPr>
        <p:spPr bwMode="auto">
          <a:xfrm>
            <a:off x="4859338" y="981075"/>
            <a:ext cx="2736850" cy="1079500"/>
          </a:xfrm>
          <a:prstGeom prst="ellipse">
            <a:avLst/>
          </a:prstGeom>
          <a:solidFill>
            <a:srgbClr val="FFCC66"/>
          </a:solidFill>
          <a:ln w="9525">
            <a:solidFill>
              <a:schemeClr val="tx1"/>
            </a:solidFill>
            <a:round/>
            <a:headEnd/>
            <a:tailEnd/>
          </a:ln>
        </p:spPr>
        <p:txBody>
          <a:bodyPr wrap="none" anchor="ctr"/>
          <a:lstStyle/>
          <a:p>
            <a:endParaRPr lang="en-GB">
              <a:latin typeface="Tw Cen MT" pitchFamily="34" charset="0"/>
            </a:endParaRPr>
          </a:p>
        </p:txBody>
      </p:sp>
      <p:sp>
        <p:nvSpPr>
          <p:cNvPr id="23561" name="Text Box 10"/>
          <p:cNvSpPr txBox="1">
            <a:spLocks noChangeArrowheads="1"/>
          </p:cNvSpPr>
          <p:nvPr/>
        </p:nvSpPr>
        <p:spPr bwMode="auto">
          <a:xfrm>
            <a:off x="5219700" y="1196975"/>
            <a:ext cx="2016125" cy="604838"/>
          </a:xfrm>
          <a:prstGeom prst="rect">
            <a:avLst/>
          </a:prstGeom>
          <a:noFill/>
          <a:ln w="9525">
            <a:noFill/>
            <a:miter lim="800000"/>
            <a:headEnd/>
            <a:tailEnd/>
          </a:ln>
        </p:spPr>
        <p:txBody>
          <a:bodyPr>
            <a:spAutoFit/>
          </a:bodyPr>
          <a:lstStyle/>
          <a:p>
            <a:pPr marL="342900" indent="-342900" algn="ctr">
              <a:lnSpc>
                <a:spcPct val="45000"/>
              </a:lnSpc>
              <a:spcBef>
                <a:spcPct val="50000"/>
              </a:spcBef>
            </a:pPr>
            <a:r>
              <a:rPr lang="en-GB" sz="2400" b="1">
                <a:solidFill>
                  <a:srgbClr val="000099"/>
                </a:solidFill>
                <a:latin typeface="Century Gothic" pitchFamily="34" charset="0"/>
              </a:rPr>
              <a:t>Thinking</a:t>
            </a:r>
          </a:p>
          <a:p>
            <a:pPr marL="342900" indent="-342900" algn="ctr">
              <a:lnSpc>
                <a:spcPct val="45000"/>
              </a:lnSpc>
              <a:spcBef>
                <a:spcPct val="50000"/>
              </a:spcBef>
            </a:pPr>
            <a:r>
              <a:rPr lang="en-GB" sz="2400" b="1">
                <a:solidFill>
                  <a:srgbClr val="000099"/>
                </a:solidFill>
                <a:latin typeface="Century Gothic" pitchFamily="34" charset="0"/>
              </a:rPr>
              <a:t>Reasoning</a:t>
            </a:r>
          </a:p>
        </p:txBody>
      </p:sp>
      <p:sp>
        <p:nvSpPr>
          <p:cNvPr id="23562" name="Oval 11"/>
          <p:cNvSpPr>
            <a:spLocks noChangeArrowheads="1"/>
          </p:cNvSpPr>
          <p:nvPr/>
        </p:nvSpPr>
        <p:spPr bwMode="auto">
          <a:xfrm>
            <a:off x="6732588" y="2781300"/>
            <a:ext cx="2232025" cy="1152525"/>
          </a:xfrm>
          <a:prstGeom prst="ellipse">
            <a:avLst/>
          </a:prstGeom>
          <a:solidFill>
            <a:srgbClr val="FFCC66"/>
          </a:solidFill>
          <a:ln w="9525">
            <a:solidFill>
              <a:schemeClr val="tx1"/>
            </a:solidFill>
            <a:round/>
            <a:headEnd/>
            <a:tailEnd/>
          </a:ln>
        </p:spPr>
        <p:txBody>
          <a:bodyPr wrap="none" anchor="ctr"/>
          <a:lstStyle/>
          <a:p>
            <a:endParaRPr lang="en-GB">
              <a:latin typeface="Tw Cen MT" pitchFamily="34" charset="0"/>
            </a:endParaRPr>
          </a:p>
        </p:txBody>
      </p:sp>
      <p:sp>
        <p:nvSpPr>
          <p:cNvPr id="23563" name="Text Box 12"/>
          <p:cNvSpPr txBox="1">
            <a:spLocks noChangeArrowheads="1"/>
          </p:cNvSpPr>
          <p:nvPr/>
        </p:nvSpPr>
        <p:spPr bwMode="auto">
          <a:xfrm>
            <a:off x="6877050" y="3141663"/>
            <a:ext cx="1727200" cy="420687"/>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a:solidFill>
                  <a:srgbClr val="000099"/>
                </a:solidFill>
                <a:latin typeface="Century Gothic" pitchFamily="34" charset="0"/>
              </a:rPr>
              <a:t>Behaviour</a:t>
            </a:r>
          </a:p>
        </p:txBody>
      </p:sp>
      <p:sp>
        <p:nvSpPr>
          <p:cNvPr id="23564" name="Oval 13"/>
          <p:cNvSpPr>
            <a:spLocks noChangeArrowheads="1"/>
          </p:cNvSpPr>
          <p:nvPr/>
        </p:nvSpPr>
        <p:spPr bwMode="auto">
          <a:xfrm>
            <a:off x="1476375" y="4868863"/>
            <a:ext cx="2663825" cy="1008062"/>
          </a:xfrm>
          <a:prstGeom prst="ellipse">
            <a:avLst/>
          </a:prstGeom>
          <a:solidFill>
            <a:srgbClr val="FFCC66"/>
          </a:solidFill>
          <a:ln w="9525">
            <a:solidFill>
              <a:schemeClr val="tx1"/>
            </a:solidFill>
            <a:round/>
            <a:headEnd/>
            <a:tailEnd/>
          </a:ln>
        </p:spPr>
        <p:txBody>
          <a:bodyPr wrap="none" anchor="ctr"/>
          <a:lstStyle/>
          <a:p>
            <a:endParaRPr lang="en-GB">
              <a:latin typeface="Tw Cen MT" pitchFamily="34" charset="0"/>
            </a:endParaRPr>
          </a:p>
        </p:txBody>
      </p:sp>
      <p:sp>
        <p:nvSpPr>
          <p:cNvPr id="23565" name="Text Box 14"/>
          <p:cNvSpPr txBox="1">
            <a:spLocks noChangeArrowheads="1"/>
          </p:cNvSpPr>
          <p:nvPr/>
        </p:nvSpPr>
        <p:spPr bwMode="auto">
          <a:xfrm>
            <a:off x="1908175" y="5157788"/>
            <a:ext cx="2087563" cy="420687"/>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a:solidFill>
                  <a:srgbClr val="000099"/>
                </a:solidFill>
                <a:latin typeface="Century Gothic" pitchFamily="34" charset="0"/>
              </a:rPr>
              <a:t>Motivation</a:t>
            </a:r>
          </a:p>
        </p:txBody>
      </p:sp>
      <p:sp>
        <p:nvSpPr>
          <p:cNvPr id="15375" name="Oval 15"/>
          <p:cNvSpPr>
            <a:spLocks noChangeArrowheads="1"/>
          </p:cNvSpPr>
          <p:nvPr/>
        </p:nvSpPr>
        <p:spPr bwMode="auto">
          <a:xfrm>
            <a:off x="5003800" y="4868863"/>
            <a:ext cx="2519363" cy="1008062"/>
          </a:xfrm>
          <a:prstGeom prst="ellipse">
            <a:avLst/>
          </a:prstGeom>
          <a:solidFill>
            <a:srgbClr val="FFCC66"/>
          </a:solidFill>
          <a:ln w="9525">
            <a:solidFill>
              <a:schemeClr val="tx1"/>
            </a:solidFill>
            <a:round/>
            <a:headEnd/>
            <a:tailEnd/>
          </a:ln>
        </p:spPr>
        <p:txBody>
          <a:bodyPr wrap="none" anchor="ctr"/>
          <a:lstStyle/>
          <a:p>
            <a:pPr marL="342900" indent="-342900" algn="ctr" fontAlgn="auto">
              <a:lnSpc>
                <a:spcPct val="90000"/>
              </a:lnSpc>
              <a:spcBef>
                <a:spcPct val="50000"/>
              </a:spcBef>
              <a:spcAft>
                <a:spcPts val="0"/>
              </a:spcAft>
              <a:defRPr/>
            </a:pPr>
            <a:endParaRPr lang="en-US" sz="2400" b="1">
              <a:solidFill>
                <a:schemeClr val="bg1"/>
              </a:solidFill>
              <a:effectLst>
                <a:outerShdw blurRad="38100" dist="38100" dir="2700000" algn="tl">
                  <a:srgbClr val="000000"/>
                </a:outerShdw>
              </a:effectLst>
              <a:latin typeface="Times New Roman" pitchFamily="18" charset="0"/>
            </a:endParaRPr>
          </a:p>
        </p:txBody>
      </p:sp>
      <p:sp>
        <p:nvSpPr>
          <p:cNvPr id="23567" name="Text Box 16"/>
          <p:cNvSpPr txBox="1">
            <a:spLocks noChangeArrowheads="1"/>
          </p:cNvSpPr>
          <p:nvPr/>
        </p:nvSpPr>
        <p:spPr bwMode="auto">
          <a:xfrm>
            <a:off x="5508625" y="5157788"/>
            <a:ext cx="1727200" cy="420687"/>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a:solidFill>
                  <a:srgbClr val="000099"/>
                </a:solidFill>
                <a:latin typeface="Century Gothic" pitchFamily="34" charset="0"/>
              </a:rPr>
              <a:t>Emotions</a:t>
            </a:r>
          </a:p>
        </p:txBody>
      </p:sp>
      <p:sp>
        <p:nvSpPr>
          <p:cNvPr id="15377" name="Text Box 17"/>
          <p:cNvSpPr txBox="1">
            <a:spLocks noChangeArrowheads="1"/>
          </p:cNvSpPr>
          <p:nvPr/>
        </p:nvSpPr>
        <p:spPr bwMode="auto">
          <a:xfrm>
            <a:off x="2124075" y="6092825"/>
            <a:ext cx="5400675" cy="476250"/>
          </a:xfrm>
          <a:prstGeom prst="rect">
            <a:avLst/>
          </a:prstGeom>
          <a:noFill/>
          <a:ln w="9525">
            <a:noFill/>
            <a:miter lim="800000"/>
            <a:headEnd/>
            <a:tailEnd/>
          </a:ln>
          <a:effectLst/>
        </p:spPr>
        <p:txBody>
          <a:bodyPr>
            <a:spAutoFit/>
          </a:bodyPr>
          <a:lstStyle/>
          <a:p>
            <a:pPr marL="342900" indent="-342900" fontAlgn="auto">
              <a:lnSpc>
                <a:spcPct val="90000"/>
              </a:lnSpc>
              <a:spcBef>
                <a:spcPct val="50000"/>
              </a:spcBef>
              <a:spcAft>
                <a:spcPts val="0"/>
              </a:spcAft>
              <a:defRPr/>
            </a:pPr>
            <a:endParaRPr lang="en-US" sz="2800" b="1">
              <a:solidFill>
                <a:schemeClr val="bg1"/>
              </a:solidFill>
              <a:effectLst>
                <a:outerShdw blurRad="38100" dist="38100" dir="2700000" algn="tl">
                  <a:srgbClr val="C0C0C0"/>
                </a:outerShdw>
              </a:effectLst>
              <a:latin typeface="Times New Roman" pitchFamily="18" charset="0"/>
            </a:endParaRPr>
          </a:p>
        </p:txBody>
      </p:sp>
      <p:sp>
        <p:nvSpPr>
          <p:cNvPr id="23569" name="Oval 18"/>
          <p:cNvSpPr>
            <a:spLocks noChangeArrowheads="1"/>
          </p:cNvSpPr>
          <p:nvPr/>
        </p:nvSpPr>
        <p:spPr bwMode="auto">
          <a:xfrm>
            <a:off x="827088" y="2781300"/>
            <a:ext cx="2232025" cy="1152525"/>
          </a:xfrm>
          <a:prstGeom prst="ellipse">
            <a:avLst/>
          </a:prstGeom>
          <a:solidFill>
            <a:srgbClr val="FFCC66"/>
          </a:solidFill>
          <a:ln w="9525">
            <a:solidFill>
              <a:schemeClr val="tx1"/>
            </a:solidFill>
            <a:round/>
            <a:headEnd/>
            <a:tailEnd/>
          </a:ln>
        </p:spPr>
        <p:txBody>
          <a:bodyPr wrap="none" anchor="ctr"/>
          <a:lstStyle/>
          <a:p>
            <a:endParaRPr lang="en-GB">
              <a:latin typeface="Tw Cen MT" pitchFamily="34" charset="0"/>
            </a:endParaRPr>
          </a:p>
        </p:txBody>
      </p:sp>
      <p:sp>
        <p:nvSpPr>
          <p:cNvPr id="23570" name="Text Box 19"/>
          <p:cNvSpPr txBox="1">
            <a:spLocks noChangeArrowheads="1"/>
          </p:cNvSpPr>
          <p:nvPr/>
        </p:nvSpPr>
        <p:spPr bwMode="auto">
          <a:xfrm>
            <a:off x="971550" y="2924175"/>
            <a:ext cx="1944688" cy="749300"/>
          </a:xfrm>
          <a:prstGeom prst="rect">
            <a:avLst/>
          </a:prstGeom>
          <a:noFill/>
          <a:ln w="9525">
            <a:noFill/>
            <a:miter lim="800000"/>
            <a:headEnd/>
            <a:tailEnd/>
          </a:ln>
        </p:spPr>
        <p:txBody>
          <a:bodyPr>
            <a:spAutoFit/>
          </a:bodyPr>
          <a:lstStyle/>
          <a:p>
            <a:pPr algn="ctr">
              <a:lnSpc>
                <a:spcPct val="90000"/>
              </a:lnSpc>
              <a:spcBef>
                <a:spcPct val="50000"/>
              </a:spcBef>
            </a:pPr>
            <a:r>
              <a:rPr lang="en-GB" sz="2400" b="1">
                <a:solidFill>
                  <a:srgbClr val="000099"/>
                </a:solidFill>
                <a:latin typeface="Century Gothic" pitchFamily="34" charset="0"/>
              </a:rPr>
              <a:t>Imagery Fantasy</a:t>
            </a:r>
          </a:p>
        </p:txBody>
      </p:sp>
      <p:sp>
        <p:nvSpPr>
          <p:cNvPr id="23571" name="Oval 20"/>
          <p:cNvSpPr>
            <a:spLocks noChangeArrowheads="1"/>
          </p:cNvSpPr>
          <p:nvPr/>
        </p:nvSpPr>
        <p:spPr bwMode="auto">
          <a:xfrm>
            <a:off x="4284663" y="2997200"/>
            <a:ext cx="936625" cy="863600"/>
          </a:xfrm>
          <a:prstGeom prst="ellipse">
            <a:avLst/>
          </a:prstGeom>
          <a:noFill/>
          <a:ln w="9525" algn="ctr">
            <a:noFill/>
            <a:round/>
            <a:headEnd/>
            <a:tailEnd/>
          </a:ln>
        </p:spPr>
        <p:txBody>
          <a:bodyPr wrap="none" anchor="ctr">
            <a:spAutoFit/>
          </a:bodyPr>
          <a:lstStyle/>
          <a:p>
            <a:endParaRPr lang="en-GB">
              <a:latin typeface="Tw Cen MT" pitchFamily="34" charset="0"/>
            </a:endParaRPr>
          </a:p>
        </p:txBody>
      </p:sp>
      <p:sp>
        <p:nvSpPr>
          <p:cNvPr id="23572" name="Oval 21"/>
          <p:cNvSpPr>
            <a:spLocks noChangeArrowheads="1"/>
          </p:cNvSpPr>
          <p:nvPr/>
        </p:nvSpPr>
        <p:spPr bwMode="auto">
          <a:xfrm>
            <a:off x="4500563" y="3357563"/>
            <a:ext cx="1223962" cy="792162"/>
          </a:xfrm>
          <a:prstGeom prst="ellipse">
            <a:avLst/>
          </a:prstGeom>
          <a:noFill/>
          <a:ln w="9525" algn="ctr">
            <a:noFill/>
            <a:round/>
            <a:headEnd/>
            <a:tailEnd/>
          </a:ln>
        </p:spPr>
        <p:txBody>
          <a:bodyPr wrap="none" anchor="ctr">
            <a:spAutoFit/>
          </a:bodyPr>
          <a:lstStyle/>
          <a:p>
            <a:endParaRPr lang="en-GB">
              <a:latin typeface="Tw Cen MT" pitchFamily="34" charset="0"/>
            </a:endParaRPr>
          </a:p>
        </p:txBody>
      </p:sp>
      <p:sp>
        <p:nvSpPr>
          <p:cNvPr id="23573" name="Oval 22"/>
          <p:cNvSpPr>
            <a:spLocks noChangeArrowheads="1"/>
          </p:cNvSpPr>
          <p:nvPr/>
        </p:nvSpPr>
        <p:spPr bwMode="auto">
          <a:xfrm>
            <a:off x="3563938" y="2781300"/>
            <a:ext cx="2520950" cy="1295400"/>
          </a:xfrm>
          <a:prstGeom prst="ellipse">
            <a:avLst/>
          </a:prstGeom>
          <a:solidFill>
            <a:srgbClr val="A50021"/>
          </a:solidFill>
          <a:ln w="9525">
            <a:solidFill>
              <a:schemeClr val="tx2"/>
            </a:solidFill>
            <a:round/>
            <a:headEnd/>
            <a:tailEnd/>
          </a:ln>
        </p:spPr>
        <p:txBody>
          <a:bodyPr wrap="none" anchor="ctr"/>
          <a:lstStyle/>
          <a:p>
            <a:endParaRPr lang="en-GB">
              <a:latin typeface="Tw Cen MT" pitchFamily="34" charset="0"/>
            </a:endParaRPr>
          </a:p>
        </p:txBody>
      </p:sp>
      <p:sp>
        <p:nvSpPr>
          <p:cNvPr id="23574" name="Text Box 23"/>
          <p:cNvSpPr txBox="1">
            <a:spLocks noChangeArrowheads="1"/>
          </p:cNvSpPr>
          <p:nvPr/>
        </p:nvSpPr>
        <p:spPr bwMode="auto">
          <a:xfrm>
            <a:off x="3708400" y="3141663"/>
            <a:ext cx="2305050" cy="449262"/>
          </a:xfrm>
          <a:prstGeom prst="rect">
            <a:avLst/>
          </a:prstGeom>
          <a:noFill/>
          <a:ln w="9525" algn="ctr">
            <a:noFill/>
            <a:miter lim="800000"/>
            <a:headEnd/>
            <a:tailEnd/>
          </a:ln>
        </p:spPr>
        <p:txBody>
          <a:bodyPr>
            <a:spAutoFit/>
          </a:bodyPr>
          <a:lstStyle/>
          <a:p>
            <a:pPr marL="342900" indent="-342900" algn="ctr">
              <a:lnSpc>
                <a:spcPct val="90000"/>
              </a:lnSpc>
              <a:spcBef>
                <a:spcPct val="50000"/>
              </a:spcBef>
            </a:pPr>
            <a:r>
              <a:rPr lang="en-GB" sz="2600" b="1">
                <a:solidFill>
                  <a:schemeClr val="accent2"/>
                </a:solidFill>
                <a:latin typeface="Century Gothic" pitchFamily="34" charset="0"/>
              </a:rPr>
              <a:t>Compassion</a:t>
            </a:r>
          </a:p>
        </p:txBody>
      </p:sp>
      <p:sp>
        <p:nvSpPr>
          <p:cNvPr id="23575" name="Line 24"/>
          <p:cNvSpPr>
            <a:spLocks noChangeShapeType="1"/>
          </p:cNvSpPr>
          <p:nvPr/>
        </p:nvSpPr>
        <p:spPr bwMode="auto">
          <a:xfrm>
            <a:off x="3203575" y="1916113"/>
            <a:ext cx="792163" cy="1008062"/>
          </a:xfrm>
          <a:prstGeom prst="line">
            <a:avLst/>
          </a:prstGeom>
          <a:noFill/>
          <a:ln w="9525">
            <a:solidFill>
              <a:schemeClr val="tx1"/>
            </a:solidFill>
            <a:round/>
            <a:headEnd/>
            <a:tailEnd/>
          </a:ln>
        </p:spPr>
        <p:txBody>
          <a:bodyPr/>
          <a:lstStyle/>
          <a:p>
            <a:endParaRPr lang="en-US"/>
          </a:p>
        </p:txBody>
      </p:sp>
      <p:sp>
        <p:nvSpPr>
          <p:cNvPr id="23576" name="Line 25"/>
          <p:cNvSpPr>
            <a:spLocks noChangeShapeType="1"/>
          </p:cNvSpPr>
          <p:nvPr/>
        </p:nvSpPr>
        <p:spPr bwMode="auto">
          <a:xfrm>
            <a:off x="4932363" y="4076700"/>
            <a:ext cx="71437" cy="0"/>
          </a:xfrm>
          <a:prstGeom prst="line">
            <a:avLst/>
          </a:prstGeom>
          <a:noFill/>
          <a:ln w="9525">
            <a:solidFill>
              <a:schemeClr val="tx1"/>
            </a:solidFill>
            <a:round/>
            <a:headEnd/>
            <a:tailEnd/>
          </a:ln>
        </p:spPr>
        <p:txBody>
          <a:bodyPr/>
          <a:lstStyle/>
          <a:p>
            <a:endParaRPr lang="en-US"/>
          </a:p>
        </p:txBody>
      </p:sp>
      <p:sp>
        <p:nvSpPr>
          <p:cNvPr id="23577" name="Line 26"/>
          <p:cNvSpPr>
            <a:spLocks noChangeShapeType="1"/>
          </p:cNvSpPr>
          <p:nvPr/>
        </p:nvSpPr>
        <p:spPr bwMode="auto">
          <a:xfrm>
            <a:off x="5219700" y="4076700"/>
            <a:ext cx="647700" cy="792163"/>
          </a:xfrm>
          <a:prstGeom prst="line">
            <a:avLst/>
          </a:prstGeom>
          <a:noFill/>
          <a:ln w="9525">
            <a:solidFill>
              <a:schemeClr val="tx1"/>
            </a:solidFill>
            <a:round/>
            <a:headEnd/>
            <a:tailEnd/>
          </a:ln>
        </p:spPr>
        <p:txBody>
          <a:bodyPr/>
          <a:lstStyle/>
          <a:p>
            <a:endParaRPr lang="en-US"/>
          </a:p>
        </p:txBody>
      </p:sp>
      <p:sp>
        <p:nvSpPr>
          <p:cNvPr id="23578" name="Line 27"/>
          <p:cNvSpPr>
            <a:spLocks noChangeShapeType="1"/>
          </p:cNvSpPr>
          <p:nvPr/>
        </p:nvSpPr>
        <p:spPr bwMode="auto">
          <a:xfrm>
            <a:off x="6084888" y="3429000"/>
            <a:ext cx="647700" cy="0"/>
          </a:xfrm>
          <a:prstGeom prst="line">
            <a:avLst/>
          </a:prstGeom>
          <a:noFill/>
          <a:ln w="9525">
            <a:solidFill>
              <a:schemeClr val="tx1"/>
            </a:solidFill>
            <a:round/>
            <a:headEnd/>
            <a:tailEnd/>
          </a:ln>
        </p:spPr>
        <p:txBody>
          <a:bodyPr/>
          <a:lstStyle/>
          <a:p>
            <a:endParaRPr lang="en-US"/>
          </a:p>
        </p:txBody>
      </p:sp>
      <p:sp>
        <p:nvSpPr>
          <p:cNvPr id="23579" name="Line 28"/>
          <p:cNvSpPr>
            <a:spLocks noChangeShapeType="1"/>
          </p:cNvSpPr>
          <p:nvPr/>
        </p:nvSpPr>
        <p:spPr bwMode="auto">
          <a:xfrm>
            <a:off x="3059113" y="3357563"/>
            <a:ext cx="504825" cy="0"/>
          </a:xfrm>
          <a:prstGeom prst="line">
            <a:avLst/>
          </a:prstGeom>
          <a:noFill/>
          <a:ln w="9525">
            <a:solidFill>
              <a:schemeClr val="tx1"/>
            </a:solidFill>
            <a:round/>
            <a:headEnd/>
            <a:tailEnd/>
          </a:ln>
        </p:spPr>
        <p:txBody>
          <a:bodyPr/>
          <a:lstStyle/>
          <a:p>
            <a:endParaRPr lang="en-US"/>
          </a:p>
        </p:txBody>
      </p:sp>
      <p:sp>
        <p:nvSpPr>
          <p:cNvPr id="23580" name="Line 29"/>
          <p:cNvSpPr>
            <a:spLocks noChangeShapeType="1"/>
          </p:cNvSpPr>
          <p:nvPr/>
        </p:nvSpPr>
        <p:spPr bwMode="auto">
          <a:xfrm flipH="1">
            <a:off x="3059113" y="3933825"/>
            <a:ext cx="1008062" cy="935038"/>
          </a:xfrm>
          <a:prstGeom prst="line">
            <a:avLst/>
          </a:prstGeom>
          <a:noFill/>
          <a:ln w="9525">
            <a:solidFill>
              <a:schemeClr val="tx1"/>
            </a:solidFill>
            <a:round/>
            <a:headEnd/>
            <a:tailEnd/>
          </a:ln>
        </p:spPr>
        <p:txBody>
          <a:bodyPr/>
          <a:lstStyle/>
          <a:p>
            <a:endParaRPr lang="en-US"/>
          </a:p>
        </p:txBody>
      </p:sp>
      <p:sp>
        <p:nvSpPr>
          <p:cNvPr id="23581" name="Line 30"/>
          <p:cNvSpPr>
            <a:spLocks noChangeShapeType="1"/>
          </p:cNvSpPr>
          <p:nvPr/>
        </p:nvSpPr>
        <p:spPr bwMode="auto">
          <a:xfrm flipV="1">
            <a:off x="5364163" y="2060575"/>
            <a:ext cx="936625" cy="792163"/>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a:xfrm>
            <a:off x="611188" y="260350"/>
            <a:ext cx="8153400" cy="669925"/>
          </a:xfrm>
        </p:spPr>
        <p:txBody>
          <a:bodyPr/>
          <a:lstStyle/>
          <a:p>
            <a:pPr algn="ctr"/>
            <a:r>
              <a:rPr lang="en-GB" sz="3200" cap="none" smtClean="0">
                <a:solidFill>
                  <a:schemeClr val="accent2"/>
                </a:solidFill>
              </a:rPr>
              <a:t>Multi-modal Compassionate Mind Training</a:t>
            </a:r>
          </a:p>
        </p:txBody>
      </p:sp>
      <p:sp>
        <p:nvSpPr>
          <p:cNvPr id="25603" name="Rectangle 3"/>
          <p:cNvSpPr>
            <a:spLocks noGrp="1"/>
          </p:cNvSpPr>
          <p:nvPr>
            <p:ph type="subTitle" idx="1"/>
          </p:nvPr>
        </p:nvSpPr>
        <p:spPr>
          <a:xfrm>
            <a:off x="612775" y="1600200"/>
            <a:ext cx="8153400" cy="4525963"/>
          </a:xfrm>
        </p:spPr>
        <p:txBody>
          <a:bodyPr/>
          <a:lstStyle/>
          <a:p>
            <a:pPr marL="319088" indent="-319088">
              <a:buFont typeface="Wingdings" pitchFamily="2" charset="2"/>
              <a:buChar char=""/>
            </a:pPr>
            <a:endParaRPr lang="en-GB" sz="2400" b="1" smtClean="0">
              <a:solidFill>
                <a:srgbClr val="FF9933"/>
              </a:solidFill>
              <a:effectLst>
                <a:outerShdw blurRad="38100" dist="38100" dir="2700000" algn="tl">
                  <a:srgbClr val="000000"/>
                </a:outerShdw>
              </a:effectLst>
            </a:endParaRPr>
          </a:p>
          <a:p>
            <a:pPr marL="319088" indent="-319088">
              <a:buFont typeface="Wingdings" pitchFamily="2" charset="2"/>
              <a:buChar char=""/>
            </a:pPr>
            <a:endParaRPr lang="en-GB" sz="2800" b="1" smtClean="0">
              <a:solidFill>
                <a:schemeClr val="bg1"/>
              </a:solidFill>
              <a:effectLst>
                <a:outerShdw blurRad="38100" dist="38100" dir="2700000" algn="tl">
                  <a:srgbClr val="FFFFFF"/>
                </a:outerShdw>
              </a:effectLst>
            </a:endParaRPr>
          </a:p>
          <a:p>
            <a:pPr marL="319088" indent="-319088">
              <a:buFont typeface="Wingdings" pitchFamily="2" charset="2"/>
              <a:buChar char=""/>
            </a:pPr>
            <a:endParaRPr lang="en-GB" sz="2800" b="1" smtClean="0">
              <a:solidFill>
                <a:schemeClr val="bg1"/>
              </a:solidFill>
              <a:effectLst>
                <a:outerShdw blurRad="38100" dist="38100" dir="2700000" algn="tl">
                  <a:srgbClr val="FFFFFF"/>
                </a:outerShdw>
              </a:effectLst>
            </a:endParaRPr>
          </a:p>
          <a:p>
            <a:pPr marL="319088" indent="-319088">
              <a:buFont typeface="Wingdings" pitchFamily="2" charset="2"/>
              <a:buChar char=""/>
            </a:pPr>
            <a:endParaRPr lang="en-GB" sz="2400" b="1" smtClean="0">
              <a:solidFill>
                <a:schemeClr val="bg1"/>
              </a:solidFill>
              <a:effectLst>
                <a:outerShdw blurRad="38100" dist="38100" dir="2700000" algn="tl">
                  <a:srgbClr val="FFFFFF"/>
                </a:outerShdw>
              </a:effectLst>
            </a:endParaRPr>
          </a:p>
          <a:p>
            <a:pPr marL="319088" indent="-319088">
              <a:buFont typeface="Wingdings" pitchFamily="2" charset="2"/>
              <a:buChar char=""/>
            </a:pPr>
            <a:endParaRPr lang="en-GB" sz="2400" b="1" smtClean="0">
              <a:solidFill>
                <a:schemeClr val="bg1"/>
              </a:solidFill>
              <a:effectLst>
                <a:outerShdw blurRad="38100" dist="38100" dir="2700000" algn="tl">
                  <a:srgbClr val="FFFFFF"/>
                </a:outerShdw>
              </a:effectLst>
            </a:endParaRPr>
          </a:p>
        </p:txBody>
      </p:sp>
      <p:sp>
        <p:nvSpPr>
          <p:cNvPr id="2" name="Oval 4"/>
          <p:cNvSpPr>
            <a:spLocks noChangeArrowheads="1"/>
          </p:cNvSpPr>
          <p:nvPr/>
        </p:nvSpPr>
        <p:spPr bwMode="auto">
          <a:xfrm>
            <a:off x="755650" y="1125538"/>
            <a:ext cx="7704138" cy="5256212"/>
          </a:xfrm>
          <a:prstGeom prst="ellipse">
            <a:avLst/>
          </a:prstGeom>
          <a:solidFill>
            <a:srgbClr val="CC0000"/>
          </a:solidFill>
          <a:ln w="9525">
            <a:solidFill>
              <a:schemeClr val="tx1"/>
            </a:solidFill>
            <a:round/>
            <a:headEnd/>
            <a:tailEnd/>
          </a:ln>
        </p:spPr>
        <p:txBody>
          <a:bodyPr wrap="none" anchor="ctr"/>
          <a:lstStyle/>
          <a:p>
            <a:endParaRPr lang="en-GB">
              <a:latin typeface="Tw Cen MT" pitchFamily="34" charset="0"/>
            </a:endParaRPr>
          </a:p>
        </p:txBody>
      </p:sp>
      <p:sp>
        <p:nvSpPr>
          <p:cNvPr id="25605" name="Text Box 5"/>
          <p:cNvSpPr txBox="1">
            <a:spLocks noChangeArrowheads="1"/>
          </p:cNvSpPr>
          <p:nvPr/>
        </p:nvSpPr>
        <p:spPr bwMode="auto">
          <a:xfrm>
            <a:off x="3924300" y="1628775"/>
            <a:ext cx="1655763" cy="396875"/>
          </a:xfrm>
          <a:prstGeom prst="rect">
            <a:avLst/>
          </a:prstGeom>
          <a:noFill/>
          <a:ln w="9525">
            <a:noFill/>
            <a:miter lim="800000"/>
            <a:headEnd/>
            <a:tailEnd/>
          </a:ln>
        </p:spPr>
        <p:txBody>
          <a:bodyPr>
            <a:spAutoFit/>
          </a:bodyPr>
          <a:lstStyle/>
          <a:p>
            <a:pPr>
              <a:spcBef>
                <a:spcPct val="50000"/>
              </a:spcBef>
            </a:pPr>
            <a:r>
              <a:rPr lang="en-GB" sz="2000" b="1">
                <a:latin typeface="Century Gothic" pitchFamily="34" charset="0"/>
              </a:rPr>
              <a:t>Imagery</a:t>
            </a:r>
          </a:p>
        </p:txBody>
      </p:sp>
      <p:sp>
        <p:nvSpPr>
          <p:cNvPr id="25606" name="Text Box 6"/>
          <p:cNvSpPr txBox="1">
            <a:spLocks noChangeArrowheads="1"/>
          </p:cNvSpPr>
          <p:nvPr/>
        </p:nvSpPr>
        <p:spPr bwMode="auto">
          <a:xfrm>
            <a:off x="1116013" y="2482850"/>
            <a:ext cx="1800225" cy="396875"/>
          </a:xfrm>
          <a:prstGeom prst="rect">
            <a:avLst/>
          </a:prstGeom>
          <a:noFill/>
          <a:ln w="9525">
            <a:noFill/>
            <a:miter lim="800000"/>
            <a:headEnd/>
            <a:tailEnd/>
          </a:ln>
        </p:spPr>
        <p:txBody>
          <a:bodyPr>
            <a:spAutoFit/>
          </a:bodyPr>
          <a:lstStyle/>
          <a:p>
            <a:pPr>
              <a:spcBef>
                <a:spcPct val="50000"/>
              </a:spcBef>
            </a:pPr>
            <a:r>
              <a:rPr lang="en-GB" sz="2000" b="1">
                <a:latin typeface="Century Gothic" pitchFamily="34" charset="0"/>
              </a:rPr>
              <a:t>Attention</a:t>
            </a:r>
          </a:p>
        </p:txBody>
      </p:sp>
      <p:sp>
        <p:nvSpPr>
          <p:cNvPr id="3" name="Text Box 7"/>
          <p:cNvSpPr txBox="1">
            <a:spLocks noChangeArrowheads="1"/>
          </p:cNvSpPr>
          <p:nvPr/>
        </p:nvSpPr>
        <p:spPr bwMode="auto">
          <a:xfrm>
            <a:off x="5795963" y="2492375"/>
            <a:ext cx="1584325" cy="519113"/>
          </a:xfrm>
          <a:prstGeom prst="rect">
            <a:avLst/>
          </a:prstGeom>
          <a:noFill/>
          <a:ln w="9525">
            <a:noFill/>
            <a:miter lim="800000"/>
            <a:headEnd/>
            <a:tailEnd/>
          </a:ln>
        </p:spPr>
        <p:txBody>
          <a:bodyPr>
            <a:spAutoFit/>
          </a:bodyPr>
          <a:lstStyle/>
          <a:p>
            <a:pPr>
              <a:spcBef>
                <a:spcPct val="50000"/>
              </a:spcBef>
            </a:pPr>
            <a:endParaRPr lang="en-NZ" sz="2800" b="1">
              <a:latin typeface="Times New Roman" pitchFamily="18" charset="0"/>
            </a:endParaRPr>
          </a:p>
        </p:txBody>
      </p:sp>
      <p:sp>
        <p:nvSpPr>
          <p:cNvPr id="25608" name="Text Box 8"/>
          <p:cNvSpPr txBox="1">
            <a:spLocks noChangeArrowheads="1"/>
          </p:cNvSpPr>
          <p:nvPr/>
        </p:nvSpPr>
        <p:spPr bwMode="auto">
          <a:xfrm>
            <a:off x="6588125" y="2554288"/>
            <a:ext cx="1655763" cy="396875"/>
          </a:xfrm>
          <a:prstGeom prst="rect">
            <a:avLst/>
          </a:prstGeom>
          <a:noFill/>
          <a:ln w="9525">
            <a:noFill/>
            <a:miter lim="800000"/>
            <a:headEnd/>
            <a:tailEnd/>
          </a:ln>
        </p:spPr>
        <p:txBody>
          <a:bodyPr>
            <a:spAutoFit/>
          </a:bodyPr>
          <a:lstStyle/>
          <a:p>
            <a:pPr>
              <a:spcBef>
                <a:spcPct val="50000"/>
              </a:spcBef>
            </a:pPr>
            <a:r>
              <a:rPr lang="en-GB" sz="2000" b="1">
                <a:latin typeface="Century Gothic" pitchFamily="34" charset="0"/>
              </a:rPr>
              <a:t>Reasoning</a:t>
            </a:r>
          </a:p>
        </p:txBody>
      </p:sp>
      <p:sp>
        <p:nvSpPr>
          <p:cNvPr id="25609" name="Text Box 9"/>
          <p:cNvSpPr txBox="1">
            <a:spLocks noChangeArrowheads="1"/>
          </p:cNvSpPr>
          <p:nvPr/>
        </p:nvSpPr>
        <p:spPr bwMode="auto">
          <a:xfrm>
            <a:off x="1187450" y="4354513"/>
            <a:ext cx="1439863" cy="396875"/>
          </a:xfrm>
          <a:prstGeom prst="rect">
            <a:avLst/>
          </a:prstGeom>
          <a:noFill/>
          <a:ln w="9525">
            <a:noFill/>
            <a:miter lim="800000"/>
            <a:headEnd/>
            <a:tailEnd/>
          </a:ln>
        </p:spPr>
        <p:txBody>
          <a:bodyPr>
            <a:spAutoFit/>
          </a:bodyPr>
          <a:lstStyle/>
          <a:p>
            <a:pPr>
              <a:spcBef>
                <a:spcPct val="50000"/>
              </a:spcBef>
            </a:pPr>
            <a:r>
              <a:rPr lang="en-GB" sz="2000" b="1">
                <a:latin typeface="Century Gothic" pitchFamily="34" charset="0"/>
              </a:rPr>
              <a:t>Feeling</a:t>
            </a:r>
          </a:p>
        </p:txBody>
      </p:sp>
      <p:sp>
        <p:nvSpPr>
          <p:cNvPr id="25610" name="Text Box 10"/>
          <p:cNvSpPr txBox="1">
            <a:spLocks noChangeArrowheads="1"/>
          </p:cNvSpPr>
          <p:nvPr/>
        </p:nvSpPr>
        <p:spPr bwMode="auto">
          <a:xfrm>
            <a:off x="6659563" y="4365625"/>
            <a:ext cx="1657350" cy="396875"/>
          </a:xfrm>
          <a:prstGeom prst="rect">
            <a:avLst/>
          </a:prstGeom>
          <a:noFill/>
          <a:ln w="9525">
            <a:noFill/>
            <a:miter lim="800000"/>
            <a:headEnd/>
            <a:tailEnd/>
          </a:ln>
        </p:spPr>
        <p:txBody>
          <a:bodyPr>
            <a:spAutoFit/>
          </a:bodyPr>
          <a:lstStyle/>
          <a:p>
            <a:pPr>
              <a:spcBef>
                <a:spcPct val="50000"/>
              </a:spcBef>
            </a:pPr>
            <a:r>
              <a:rPr lang="en-GB" sz="2000" b="1">
                <a:latin typeface="Century Gothic" pitchFamily="34" charset="0"/>
              </a:rPr>
              <a:t>Behaviour</a:t>
            </a:r>
          </a:p>
        </p:txBody>
      </p:sp>
      <p:sp>
        <p:nvSpPr>
          <p:cNvPr id="25611" name="Text Box 11"/>
          <p:cNvSpPr txBox="1">
            <a:spLocks noChangeArrowheads="1"/>
          </p:cNvSpPr>
          <p:nvPr/>
        </p:nvSpPr>
        <p:spPr bwMode="auto">
          <a:xfrm>
            <a:off x="3995738" y="5589588"/>
            <a:ext cx="1368425" cy="396875"/>
          </a:xfrm>
          <a:prstGeom prst="rect">
            <a:avLst/>
          </a:prstGeom>
          <a:noFill/>
          <a:ln w="9525">
            <a:noFill/>
            <a:miter lim="800000"/>
            <a:headEnd/>
            <a:tailEnd/>
          </a:ln>
        </p:spPr>
        <p:txBody>
          <a:bodyPr>
            <a:spAutoFit/>
          </a:bodyPr>
          <a:lstStyle/>
          <a:p>
            <a:pPr>
              <a:spcBef>
                <a:spcPct val="50000"/>
              </a:spcBef>
            </a:pPr>
            <a:r>
              <a:rPr lang="en-GB" sz="2000" b="1">
                <a:latin typeface="Century Gothic" pitchFamily="34" charset="0"/>
              </a:rPr>
              <a:t>Sensory</a:t>
            </a:r>
          </a:p>
        </p:txBody>
      </p:sp>
      <p:sp>
        <p:nvSpPr>
          <p:cNvPr id="4" name="Oval 12"/>
          <p:cNvSpPr>
            <a:spLocks noChangeArrowheads="1"/>
          </p:cNvSpPr>
          <p:nvPr/>
        </p:nvSpPr>
        <p:spPr bwMode="auto">
          <a:xfrm>
            <a:off x="2195513" y="2133600"/>
            <a:ext cx="4608512" cy="3382963"/>
          </a:xfrm>
          <a:prstGeom prst="ellipse">
            <a:avLst/>
          </a:prstGeom>
          <a:solidFill>
            <a:srgbClr val="A50021"/>
          </a:solidFill>
          <a:ln w="9525">
            <a:solidFill>
              <a:schemeClr val="tx1"/>
            </a:solidFill>
            <a:round/>
            <a:headEnd/>
            <a:tailEnd/>
          </a:ln>
        </p:spPr>
        <p:txBody>
          <a:bodyPr wrap="none" anchor="ctr"/>
          <a:lstStyle/>
          <a:p>
            <a:endParaRPr lang="en-GB">
              <a:latin typeface="Tw Cen MT" pitchFamily="34" charset="0"/>
            </a:endParaRPr>
          </a:p>
        </p:txBody>
      </p:sp>
      <p:sp>
        <p:nvSpPr>
          <p:cNvPr id="25613" name="Text Box 13"/>
          <p:cNvSpPr txBox="1">
            <a:spLocks noChangeArrowheads="1"/>
          </p:cNvSpPr>
          <p:nvPr/>
        </p:nvSpPr>
        <p:spPr bwMode="auto">
          <a:xfrm>
            <a:off x="2195513" y="3500438"/>
            <a:ext cx="1296987" cy="581025"/>
          </a:xfrm>
          <a:prstGeom prst="rect">
            <a:avLst/>
          </a:prstGeom>
          <a:noFill/>
          <a:ln w="9525">
            <a:noFill/>
            <a:miter lim="800000"/>
            <a:headEnd/>
            <a:tailEnd/>
          </a:ln>
        </p:spPr>
        <p:txBody>
          <a:bodyPr>
            <a:spAutoFit/>
          </a:bodyPr>
          <a:lstStyle/>
          <a:p>
            <a:pPr>
              <a:spcBef>
                <a:spcPct val="50000"/>
              </a:spcBef>
            </a:pPr>
            <a:r>
              <a:rPr lang="en-GB" sz="1600" b="1">
                <a:latin typeface="Century Gothic" pitchFamily="34" charset="0"/>
              </a:rPr>
              <a:t>Care for well-being</a:t>
            </a:r>
          </a:p>
        </p:txBody>
      </p:sp>
      <p:sp>
        <p:nvSpPr>
          <p:cNvPr id="25614" name="Text Box 14"/>
          <p:cNvSpPr txBox="1">
            <a:spLocks noChangeArrowheads="1"/>
          </p:cNvSpPr>
          <p:nvPr/>
        </p:nvSpPr>
        <p:spPr bwMode="auto">
          <a:xfrm>
            <a:off x="2627313" y="2781300"/>
            <a:ext cx="1368425" cy="366713"/>
          </a:xfrm>
          <a:prstGeom prst="rect">
            <a:avLst/>
          </a:prstGeom>
          <a:noFill/>
          <a:ln w="9525">
            <a:noFill/>
            <a:miter lim="800000"/>
            <a:headEnd/>
            <a:tailEnd/>
          </a:ln>
        </p:spPr>
        <p:txBody>
          <a:bodyPr>
            <a:spAutoFit/>
          </a:bodyPr>
          <a:lstStyle/>
          <a:p>
            <a:pPr>
              <a:spcBef>
                <a:spcPct val="50000"/>
              </a:spcBef>
            </a:pPr>
            <a:r>
              <a:rPr lang="en-GB" b="1">
                <a:latin typeface="Century Gothic" pitchFamily="34" charset="0"/>
              </a:rPr>
              <a:t>Sensitivity</a:t>
            </a:r>
          </a:p>
        </p:txBody>
      </p:sp>
      <p:sp>
        <p:nvSpPr>
          <p:cNvPr id="25615" name="Text Box 15"/>
          <p:cNvSpPr txBox="1">
            <a:spLocks noChangeArrowheads="1"/>
          </p:cNvSpPr>
          <p:nvPr/>
        </p:nvSpPr>
        <p:spPr bwMode="auto">
          <a:xfrm>
            <a:off x="5003800" y="2708275"/>
            <a:ext cx="1512888" cy="366713"/>
          </a:xfrm>
          <a:prstGeom prst="rect">
            <a:avLst/>
          </a:prstGeom>
          <a:noFill/>
          <a:ln w="9525">
            <a:noFill/>
            <a:miter lim="800000"/>
            <a:headEnd/>
            <a:tailEnd/>
          </a:ln>
        </p:spPr>
        <p:txBody>
          <a:bodyPr>
            <a:spAutoFit/>
          </a:bodyPr>
          <a:lstStyle/>
          <a:p>
            <a:pPr>
              <a:spcBef>
                <a:spcPct val="50000"/>
              </a:spcBef>
            </a:pPr>
            <a:r>
              <a:rPr lang="en-GB" b="1">
                <a:latin typeface="Century Gothic" pitchFamily="34" charset="0"/>
              </a:rPr>
              <a:t>Sympathy</a:t>
            </a:r>
          </a:p>
        </p:txBody>
      </p:sp>
      <p:sp>
        <p:nvSpPr>
          <p:cNvPr id="25616" name="Text Box 16"/>
          <p:cNvSpPr txBox="1">
            <a:spLocks noChangeArrowheads="1"/>
          </p:cNvSpPr>
          <p:nvPr/>
        </p:nvSpPr>
        <p:spPr bwMode="auto">
          <a:xfrm>
            <a:off x="5364163" y="3357563"/>
            <a:ext cx="1368425" cy="641350"/>
          </a:xfrm>
          <a:prstGeom prst="rect">
            <a:avLst/>
          </a:prstGeom>
          <a:noFill/>
          <a:ln w="9525">
            <a:noFill/>
            <a:miter lim="800000"/>
            <a:headEnd/>
            <a:tailEnd/>
          </a:ln>
        </p:spPr>
        <p:txBody>
          <a:bodyPr>
            <a:spAutoFit/>
          </a:bodyPr>
          <a:lstStyle/>
          <a:p>
            <a:pPr algn="ctr">
              <a:spcBef>
                <a:spcPct val="50000"/>
              </a:spcBef>
            </a:pPr>
            <a:r>
              <a:rPr lang="en-GB" b="1">
                <a:latin typeface="Century Gothic" pitchFamily="34" charset="0"/>
              </a:rPr>
              <a:t>Distress tolerance</a:t>
            </a:r>
          </a:p>
        </p:txBody>
      </p:sp>
      <p:sp>
        <p:nvSpPr>
          <p:cNvPr id="25617" name="Text Box 17"/>
          <p:cNvSpPr txBox="1">
            <a:spLocks noChangeArrowheads="1"/>
          </p:cNvSpPr>
          <p:nvPr/>
        </p:nvSpPr>
        <p:spPr bwMode="auto">
          <a:xfrm>
            <a:off x="5148263" y="4437063"/>
            <a:ext cx="1295400" cy="366712"/>
          </a:xfrm>
          <a:prstGeom prst="rect">
            <a:avLst/>
          </a:prstGeom>
          <a:noFill/>
          <a:ln w="9525">
            <a:noFill/>
            <a:miter lim="800000"/>
            <a:headEnd/>
            <a:tailEnd/>
          </a:ln>
        </p:spPr>
        <p:txBody>
          <a:bodyPr>
            <a:spAutoFit/>
          </a:bodyPr>
          <a:lstStyle/>
          <a:p>
            <a:pPr>
              <a:spcBef>
                <a:spcPct val="50000"/>
              </a:spcBef>
            </a:pPr>
            <a:r>
              <a:rPr lang="en-GB" b="1">
                <a:latin typeface="Century Gothic" pitchFamily="34" charset="0"/>
              </a:rPr>
              <a:t>Empathy</a:t>
            </a:r>
          </a:p>
        </p:txBody>
      </p:sp>
      <p:sp>
        <p:nvSpPr>
          <p:cNvPr id="5" name="Text Box 18"/>
          <p:cNvSpPr txBox="1">
            <a:spLocks noChangeArrowheads="1"/>
          </p:cNvSpPr>
          <p:nvPr/>
        </p:nvSpPr>
        <p:spPr bwMode="auto">
          <a:xfrm>
            <a:off x="3059113" y="4365625"/>
            <a:ext cx="1152525" cy="519113"/>
          </a:xfrm>
          <a:prstGeom prst="rect">
            <a:avLst/>
          </a:prstGeom>
          <a:noFill/>
          <a:ln w="9525">
            <a:noFill/>
            <a:miter lim="800000"/>
            <a:headEnd/>
            <a:tailEnd/>
          </a:ln>
        </p:spPr>
        <p:txBody>
          <a:bodyPr>
            <a:spAutoFit/>
          </a:bodyPr>
          <a:lstStyle/>
          <a:p>
            <a:pPr>
              <a:spcBef>
                <a:spcPct val="50000"/>
              </a:spcBef>
            </a:pPr>
            <a:endParaRPr lang="en-NZ" sz="2800" b="1">
              <a:latin typeface="Times New Roman" pitchFamily="18" charset="0"/>
            </a:endParaRPr>
          </a:p>
        </p:txBody>
      </p:sp>
      <p:sp>
        <p:nvSpPr>
          <p:cNvPr id="25619" name="Text Box 19"/>
          <p:cNvSpPr txBox="1">
            <a:spLocks noChangeArrowheads="1"/>
          </p:cNvSpPr>
          <p:nvPr/>
        </p:nvSpPr>
        <p:spPr bwMode="auto">
          <a:xfrm>
            <a:off x="2700338" y="4508500"/>
            <a:ext cx="1943100" cy="336550"/>
          </a:xfrm>
          <a:prstGeom prst="rect">
            <a:avLst/>
          </a:prstGeom>
          <a:noFill/>
          <a:ln w="9525">
            <a:noFill/>
            <a:miter lim="800000"/>
            <a:headEnd/>
            <a:tailEnd/>
          </a:ln>
        </p:spPr>
        <p:txBody>
          <a:bodyPr>
            <a:spAutoFit/>
          </a:bodyPr>
          <a:lstStyle/>
          <a:p>
            <a:pPr>
              <a:spcBef>
                <a:spcPct val="50000"/>
              </a:spcBef>
            </a:pPr>
            <a:r>
              <a:rPr lang="en-GB" sz="1600" b="1">
                <a:latin typeface="Century Gothic" pitchFamily="34" charset="0"/>
              </a:rPr>
              <a:t>Non-Judgement</a:t>
            </a:r>
          </a:p>
        </p:txBody>
      </p:sp>
      <p:sp>
        <p:nvSpPr>
          <p:cNvPr id="6" name="Oval 20"/>
          <p:cNvSpPr>
            <a:spLocks noChangeArrowheads="1"/>
          </p:cNvSpPr>
          <p:nvPr/>
        </p:nvSpPr>
        <p:spPr bwMode="auto">
          <a:xfrm>
            <a:off x="3563938" y="3141663"/>
            <a:ext cx="1871662" cy="1223962"/>
          </a:xfrm>
          <a:prstGeom prst="ellipse">
            <a:avLst/>
          </a:prstGeom>
          <a:solidFill>
            <a:srgbClr val="800000"/>
          </a:solidFill>
          <a:ln w="9525">
            <a:solidFill>
              <a:schemeClr val="tx1"/>
            </a:solidFill>
            <a:round/>
            <a:headEnd/>
            <a:tailEnd/>
          </a:ln>
        </p:spPr>
        <p:txBody>
          <a:bodyPr wrap="none" anchor="ctr"/>
          <a:lstStyle/>
          <a:p>
            <a:endParaRPr lang="en-GB">
              <a:latin typeface="Tw Cen MT" pitchFamily="34" charset="0"/>
            </a:endParaRPr>
          </a:p>
        </p:txBody>
      </p:sp>
      <p:sp>
        <p:nvSpPr>
          <p:cNvPr id="25621" name="Text Box 21"/>
          <p:cNvSpPr txBox="1">
            <a:spLocks noChangeArrowheads="1"/>
          </p:cNvSpPr>
          <p:nvPr/>
        </p:nvSpPr>
        <p:spPr bwMode="auto">
          <a:xfrm>
            <a:off x="3635375" y="3429000"/>
            <a:ext cx="1873250" cy="400050"/>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GB" sz="2000" b="1" dirty="0">
                <a:solidFill>
                  <a:schemeClr val="accent2"/>
                </a:solidFill>
                <a:effectLst>
                  <a:outerShdw blurRad="38100" dist="38100" dir="2700000" algn="tl">
                    <a:srgbClr val="C0C0C0"/>
                  </a:outerShdw>
                </a:effectLst>
                <a:latin typeface="Century Gothic" pitchFamily="34" charset="0"/>
              </a:rPr>
              <a:t>Compassion</a:t>
            </a:r>
          </a:p>
        </p:txBody>
      </p:sp>
      <p:sp>
        <p:nvSpPr>
          <p:cNvPr id="25622" name="Text Box 22"/>
          <p:cNvSpPr txBox="1">
            <a:spLocks noChangeArrowheads="1"/>
          </p:cNvSpPr>
          <p:nvPr/>
        </p:nvSpPr>
        <p:spPr bwMode="auto">
          <a:xfrm>
            <a:off x="3563938" y="2349500"/>
            <a:ext cx="2087562" cy="420688"/>
          </a:xfrm>
          <a:prstGeom prst="rect">
            <a:avLst/>
          </a:prstGeom>
          <a:noFill/>
          <a:ln w="9525">
            <a:noFill/>
            <a:miter lim="800000"/>
            <a:headEnd/>
            <a:tailEnd/>
          </a:ln>
        </p:spPr>
        <p:txBody>
          <a:bodyPr>
            <a:spAutoFit/>
          </a:bodyPr>
          <a:lstStyle/>
          <a:p>
            <a:pPr marL="342900" indent="-342900" algn="ctr">
              <a:lnSpc>
                <a:spcPct val="90000"/>
              </a:lnSpc>
              <a:spcBef>
                <a:spcPct val="50000"/>
              </a:spcBef>
            </a:pPr>
            <a:r>
              <a:rPr lang="en-GB" sz="2400" b="1" i="1">
                <a:latin typeface="Century Gothic" pitchFamily="34" charset="0"/>
              </a:rPr>
              <a:t>ATTRIBUTES</a:t>
            </a:r>
          </a:p>
        </p:txBody>
      </p:sp>
      <p:sp>
        <p:nvSpPr>
          <p:cNvPr id="25623" name="Text Box 23"/>
          <p:cNvSpPr txBox="1">
            <a:spLocks noChangeArrowheads="1"/>
          </p:cNvSpPr>
          <p:nvPr/>
        </p:nvSpPr>
        <p:spPr bwMode="auto">
          <a:xfrm>
            <a:off x="3419475" y="1268413"/>
            <a:ext cx="2736850" cy="420687"/>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i="1">
                <a:latin typeface="Century Gothic" pitchFamily="34" charset="0"/>
              </a:rPr>
              <a:t>SKILLS TRAINING</a:t>
            </a:r>
          </a:p>
        </p:txBody>
      </p:sp>
      <p:sp>
        <p:nvSpPr>
          <p:cNvPr id="25624" name="Text Box 24"/>
          <p:cNvSpPr txBox="1">
            <a:spLocks noChangeArrowheads="1"/>
          </p:cNvSpPr>
          <p:nvPr/>
        </p:nvSpPr>
        <p:spPr bwMode="auto">
          <a:xfrm>
            <a:off x="468313" y="1474788"/>
            <a:ext cx="1511300" cy="420687"/>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a:latin typeface="Century Gothic" pitchFamily="34" charset="0"/>
              </a:rPr>
              <a:t>Warmth</a:t>
            </a:r>
          </a:p>
        </p:txBody>
      </p:sp>
      <p:sp>
        <p:nvSpPr>
          <p:cNvPr id="25625" name="Text Box 25"/>
          <p:cNvSpPr txBox="1">
            <a:spLocks noChangeArrowheads="1"/>
          </p:cNvSpPr>
          <p:nvPr/>
        </p:nvSpPr>
        <p:spPr bwMode="auto">
          <a:xfrm>
            <a:off x="250825" y="6083300"/>
            <a:ext cx="1441450" cy="420688"/>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a:latin typeface="Century Gothic" pitchFamily="34" charset="0"/>
              </a:rPr>
              <a:t>Warmth</a:t>
            </a:r>
          </a:p>
        </p:txBody>
      </p:sp>
      <p:sp>
        <p:nvSpPr>
          <p:cNvPr id="25626" name="Text Box 26"/>
          <p:cNvSpPr txBox="1">
            <a:spLocks noChangeArrowheads="1"/>
          </p:cNvSpPr>
          <p:nvPr/>
        </p:nvSpPr>
        <p:spPr bwMode="auto">
          <a:xfrm>
            <a:off x="7308850" y="1330325"/>
            <a:ext cx="1439863" cy="420688"/>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a:latin typeface="Century Gothic" pitchFamily="34" charset="0"/>
              </a:rPr>
              <a:t>Warmth</a:t>
            </a:r>
          </a:p>
        </p:txBody>
      </p:sp>
      <p:sp>
        <p:nvSpPr>
          <p:cNvPr id="25627" name="Text Box 27"/>
          <p:cNvSpPr txBox="1">
            <a:spLocks noChangeArrowheads="1"/>
          </p:cNvSpPr>
          <p:nvPr/>
        </p:nvSpPr>
        <p:spPr bwMode="auto">
          <a:xfrm>
            <a:off x="7235825" y="6154738"/>
            <a:ext cx="1908175" cy="420687"/>
          </a:xfrm>
          <a:prstGeom prst="rect">
            <a:avLst/>
          </a:prstGeom>
          <a:noFill/>
          <a:ln w="9525">
            <a:noFill/>
            <a:miter lim="800000"/>
            <a:headEnd/>
            <a:tailEnd/>
          </a:ln>
        </p:spPr>
        <p:txBody>
          <a:bodyPr>
            <a:spAutoFit/>
          </a:bodyPr>
          <a:lstStyle/>
          <a:p>
            <a:pPr marL="342900" indent="-342900">
              <a:lnSpc>
                <a:spcPct val="90000"/>
              </a:lnSpc>
              <a:spcBef>
                <a:spcPct val="50000"/>
              </a:spcBef>
            </a:pPr>
            <a:r>
              <a:rPr lang="en-GB" sz="2400" b="1">
                <a:latin typeface="Century Gothic" pitchFamily="34" charset="0"/>
              </a:rPr>
              <a:t>Warmth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21">
                                            <p:txEl>
                                              <p:pRg st="0" end="0"/>
                                            </p:txEl>
                                          </p:spTgt>
                                        </p:tgtEl>
                                        <p:attrNameLst>
                                          <p:attrName>style.visibility</p:attrName>
                                        </p:attrNameLst>
                                      </p:cBhvr>
                                      <p:to>
                                        <p:strVal val="visible"/>
                                      </p:to>
                                    </p:set>
                                    <p:anim calcmode="lin" valueType="num">
                                      <p:cBhvr additive="base">
                                        <p:cTn id="7" dur="500" fill="hold"/>
                                        <p:tgtEl>
                                          <p:spTgt spid="2562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14"/>
                                        </p:tgtEl>
                                        <p:attrNameLst>
                                          <p:attrName>style.visibility</p:attrName>
                                        </p:attrNameLst>
                                      </p:cBhvr>
                                      <p:to>
                                        <p:strVal val="visible"/>
                                      </p:to>
                                    </p:set>
                                    <p:anim calcmode="lin" valueType="num">
                                      <p:cBhvr additive="base">
                                        <p:cTn id="13" dur="500" fill="hold"/>
                                        <p:tgtEl>
                                          <p:spTgt spid="25614"/>
                                        </p:tgtEl>
                                        <p:attrNameLst>
                                          <p:attrName>ppt_x</p:attrName>
                                        </p:attrNameLst>
                                      </p:cBhvr>
                                      <p:tavLst>
                                        <p:tav tm="0">
                                          <p:val>
                                            <p:strVal val="#ppt_x"/>
                                          </p:val>
                                        </p:tav>
                                        <p:tav tm="100000">
                                          <p:val>
                                            <p:strVal val="#ppt_x"/>
                                          </p:val>
                                        </p:tav>
                                      </p:tavLst>
                                    </p:anim>
                                    <p:anim calcmode="lin" valueType="num">
                                      <p:cBhvr additive="base">
                                        <p:cTn id="14" dur="500" fill="hold"/>
                                        <p:tgtEl>
                                          <p:spTgt spid="2561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5622"/>
                                        </p:tgtEl>
                                        <p:attrNameLst>
                                          <p:attrName>style.visibility</p:attrName>
                                        </p:attrNameLst>
                                      </p:cBhvr>
                                      <p:to>
                                        <p:strVal val="visible"/>
                                      </p:to>
                                    </p:set>
                                    <p:anim calcmode="lin" valueType="num">
                                      <p:cBhvr additive="base">
                                        <p:cTn id="17" dur="500" fill="hold"/>
                                        <p:tgtEl>
                                          <p:spTgt spid="25622"/>
                                        </p:tgtEl>
                                        <p:attrNameLst>
                                          <p:attrName>ppt_x</p:attrName>
                                        </p:attrNameLst>
                                      </p:cBhvr>
                                      <p:tavLst>
                                        <p:tav tm="0">
                                          <p:val>
                                            <p:strVal val="#ppt_x"/>
                                          </p:val>
                                        </p:tav>
                                        <p:tav tm="100000">
                                          <p:val>
                                            <p:strVal val="#ppt_x"/>
                                          </p:val>
                                        </p:tav>
                                      </p:tavLst>
                                    </p:anim>
                                    <p:anim calcmode="lin" valueType="num">
                                      <p:cBhvr additive="base">
                                        <p:cTn id="18" dur="500" fill="hold"/>
                                        <p:tgtEl>
                                          <p:spTgt spid="2562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5615"/>
                                        </p:tgtEl>
                                        <p:attrNameLst>
                                          <p:attrName>style.visibility</p:attrName>
                                        </p:attrNameLst>
                                      </p:cBhvr>
                                      <p:to>
                                        <p:strVal val="visible"/>
                                      </p:to>
                                    </p:set>
                                    <p:anim calcmode="lin" valueType="num">
                                      <p:cBhvr additive="base">
                                        <p:cTn id="21" dur="500" fill="hold"/>
                                        <p:tgtEl>
                                          <p:spTgt spid="25615"/>
                                        </p:tgtEl>
                                        <p:attrNameLst>
                                          <p:attrName>ppt_x</p:attrName>
                                        </p:attrNameLst>
                                      </p:cBhvr>
                                      <p:tavLst>
                                        <p:tav tm="0">
                                          <p:val>
                                            <p:strVal val="#ppt_x"/>
                                          </p:val>
                                        </p:tav>
                                        <p:tav tm="100000">
                                          <p:val>
                                            <p:strVal val="#ppt_x"/>
                                          </p:val>
                                        </p:tav>
                                      </p:tavLst>
                                    </p:anim>
                                    <p:anim calcmode="lin" valueType="num">
                                      <p:cBhvr additive="base">
                                        <p:cTn id="22" dur="500" fill="hold"/>
                                        <p:tgtEl>
                                          <p:spTgt spid="2561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5616"/>
                                        </p:tgtEl>
                                        <p:attrNameLst>
                                          <p:attrName>style.visibility</p:attrName>
                                        </p:attrNameLst>
                                      </p:cBhvr>
                                      <p:to>
                                        <p:strVal val="visible"/>
                                      </p:to>
                                    </p:set>
                                    <p:anim calcmode="lin" valueType="num">
                                      <p:cBhvr additive="base">
                                        <p:cTn id="25" dur="500" fill="hold"/>
                                        <p:tgtEl>
                                          <p:spTgt spid="25616"/>
                                        </p:tgtEl>
                                        <p:attrNameLst>
                                          <p:attrName>ppt_x</p:attrName>
                                        </p:attrNameLst>
                                      </p:cBhvr>
                                      <p:tavLst>
                                        <p:tav tm="0">
                                          <p:val>
                                            <p:strVal val="#ppt_x"/>
                                          </p:val>
                                        </p:tav>
                                        <p:tav tm="100000">
                                          <p:val>
                                            <p:strVal val="#ppt_x"/>
                                          </p:val>
                                        </p:tav>
                                      </p:tavLst>
                                    </p:anim>
                                    <p:anim calcmode="lin" valueType="num">
                                      <p:cBhvr additive="base">
                                        <p:cTn id="26" dur="500" fill="hold"/>
                                        <p:tgtEl>
                                          <p:spTgt spid="2561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5617"/>
                                        </p:tgtEl>
                                        <p:attrNameLst>
                                          <p:attrName>style.visibility</p:attrName>
                                        </p:attrNameLst>
                                      </p:cBhvr>
                                      <p:to>
                                        <p:strVal val="visible"/>
                                      </p:to>
                                    </p:set>
                                    <p:anim calcmode="lin" valueType="num">
                                      <p:cBhvr additive="base">
                                        <p:cTn id="29" dur="500" fill="hold"/>
                                        <p:tgtEl>
                                          <p:spTgt spid="25617"/>
                                        </p:tgtEl>
                                        <p:attrNameLst>
                                          <p:attrName>ppt_x</p:attrName>
                                        </p:attrNameLst>
                                      </p:cBhvr>
                                      <p:tavLst>
                                        <p:tav tm="0">
                                          <p:val>
                                            <p:strVal val="#ppt_x"/>
                                          </p:val>
                                        </p:tav>
                                        <p:tav tm="100000">
                                          <p:val>
                                            <p:strVal val="#ppt_x"/>
                                          </p:val>
                                        </p:tav>
                                      </p:tavLst>
                                    </p:anim>
                                    <p:anim calcmode="lin" valueType="num">
                                      <p:cBhvr additive="base">
                                        <p:cTn id="30" dur="500" fill="hold"/>
                                        <p:tgtEl>
                                          <p:spTgt spid="2561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5613"/>
                                        </p:tgtEl>
                                        <p:attrNameLst>
                                          <p:attrName>style.visibility</p:attrName>
                                        </p:attrNameLst>
                                      </p:cBhvr>
                                      <p:to>
                                        <p:strVal val="visible"/>
                                      </p:to>
                                    </p:set>
                                    <p:anim calcmode="lin" valueType="num">
                                      <p:cBhvr additive="base">
                                        <p:cTn id="33" dur="500" fill="hold"/>
                                        <p:tgtEl>
                                          <p:spTgt spid="25613"/>
                                        </p:tgtEl>
                                        <p:attrNameLst>
                                          <p:attrName>ppt_x</p:attrName>
                                        </p:attrNameLst>
                                      </p:cBhvr>
                                      <p:tavLst>
                                        <p:tav tm="0">
                                          <p:val>
                                            <p:strVal val="#ppt_x"/>
                                          </p:val>
                                        </p:tav>
                                        <p:tav tm="100000">
                                          <p:val>
                                            <p:strVal val="#ppt_x"/>
                                          </p:val>
                                        </p:tav>
                                      </p:tavLst>
                                    </p:anim>
                                    <p:anim calcmode="lin" valueType="num">
                                      <p:cBhvr additive="base">
                                        <p:cTn id="34" dur="500" fill="hold"/>
                                        <p:tgtEl>
                                          <p:spTgt spid="2561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5619"/>
                                        </p:tgtEl>
                                        <p:attrNameLst>
                                          <p:attrName>style.visibility</p:attrName>
                                        </p:attrNameLst>
                                      </p:cBhvr>
                                      <p:to>
                                        <p:strVal val="visible"/>
                                      </p:to>
                                    </p:set>
                                    <p:anim calcmode="lin" valueType="num">
                                      <p:cBhvr additive="base">
                                        <p:cTn id="37" dur="500" fill="hold"/>
                                        <p:tgtEl>
                                          <p:spTgt spid="25619"/>
                                        </p:tgtEl>
                                        <p:attrNameLst>
                                          <p:attrName>ppt_x</p:attrName>
                                        </p:attrNameLst>
                                      </p:cBhvr>
                                      <p:tavLst>
                                        <p:tav tm="0">
                                          <p:val>
                                            <p:strVal val="#ppt_x"/>
                                          </p:val>
                                        </p:tav>
                                        <p:tav tm="100000">
                                          <p:val>
                                            <p:strVal val="#ppt_x"/>
                                          </p:val>
                                        </p:tav>
                                      </p:tavLst>
                                    </p:anim>
                                    <p:anim calcmode="lin" valueType="num">
                                      <p:cBhvr additive="base">
                                        <p:cTn id="38" dur="500" fill="hold"/>
                                        <p:tgtEl>
                                          <p:spTgt spid="256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606"/>
                                        </p:tgtEl>
                                        <p:attrNameLst>
                                          <p:attrName>style.visibility</p:attrName>
                                        </p:attrNameLst>
                                      </p:cBhvr>
                                      <p:to>
                                        <p:strVal val="visible"/>
                                      </p:to>
                                    </p:set>
                                    <p:anim calcmode="lin" valueType="num">
                                      <p:cBhvr additive="base">
                                        <p:cTn id="43" dur="500" fill="hold"/>
                                        <p:tgtEl>
                                          <p:spTgt spid="25606"/>
                                        </p:tgtEl>
                                        <p:attrNameLst>
                                          <p:attrName>ppt_x</p:attrName>
                                        </p:attrNameLst>
                                      </p:cBhvr>
                                      <p:tavLst>
                                        <p:tav tm="0">
                                          <p:val>
                                            <p:strVal val="#ppt_x"/>
                                          </p:val>
                                        </p:tav>
                                        <p:tav tm="100000">
                                          <p:val>
                                            <p:strVal val="#ppt_x"/>
                                          </p:val>
                                        </p:tav>
                                      </p:tavLst>
                                    </p:anim>
                                    <p:anim calcmode="lin" valueType="num">
                                      <p:cBhvr additive="base">
                                        <p:cTn id="44" dur="500" fill="hold"/>
                                        <p:tgtEl>
                                          <p:spTgt spid="2560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5605"/>
                                        </p:tgtEl>
                                        <p:attrNameLst>
                                          <p:attrName>style.visibility</p:attrName>
                                        </p:attrNameLst>
                                      </p:cBhvr>
                                      <p:to>
                                        <p:strVal val="visible"/>
                                      </p:to>
                                    </p:set>
                                    <p:anim calcmode="lin" valueType="num">
                                      <p:cBhvr additive="base">
                                        <p:cTn id="47" dur="500" fill="hold"/>
                                        <p:tgtEl>
                                          <p:spTgt spid="25605"/>
                                        </p:tgtEl>
                                        <p:attrNameLst>
                                          <p:attrName>ppt_x</p:attrName>
                                        </p:attrNameLst>
                                      </p:cBhvr>
                                      <p:tavLst>
                                        <p:tav tm="0">
                                          <p:val>
                                            <p:strVal val="#ppt_x"/>
                                          </p:val>
                                        </p:tav>
                                        <p:tav tm="100000">
                                          <p:val>
                                            <p:strVal val="#ppt_x"/>
                                          </p:val>
                                        </p:tav>
                                      </p:tavLst>
                                    </p:anim>
                                    <p:anim calcmode="lin" valueType="num">
                                      <p:cBhvr additive="base">
                                        <p:cTn id="48" dur="500" fill="hold"/>
                                        <p:tgtEl>
                                          <p:spTgt spid="25605"/>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5623">
                                            <p:txEl>
                                              <p:pRg st="0" end="0"/>
                                            </p:txEl>
                                          </p:spTgt>
                                        </p:tgtEl>
                                        <p:attrNameLst>
                                          <p:attrName>style.visibility</p:attrName>
                                        </p:attrNameLst>
                                      </p:cBhvr>
                                      <p:to>
                                        <p:strVal val="visible"/>
                                      </p:to>
                                    </p:set>
                                    <p:anim calcmode="lin" valueType="num">
                                      <p:cBhvr additive="base">
                                        <p:cTn id="51" dur="500" fill="hold"/>
                                        <p:tgtEl>
                                          <p:spTgt spid="25623">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5623">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5608"/>
                                        </p:tgtEl>
                                        <p:attrNameLst>
                                          <p:attrName>style.visibility</p:attrName>
                                        </p:attrNameLst>
                                      </p:cBhvr>
                                      <p:to>
                                        <p:strVal val="visible"/>
                                      </p:to>
                                    </p:set>
                                    <p:anim calcmode="lin" valueType="num">
                                      <p:cBhvr additive="base">
                                        <p:cTn id="55" dur="500" fill="hold"/>
                                        <p:tgtEl>
                                          <p:spTgt spid="25608"/>
                                        </p:tgtEl>
                                        <p:attrNameLst>
                                          <p:attrName>ppt_x</p:attrName>
                                        </p:attrNameLst>
                                      </p:cBhvr>
                                      <p:tavLst>
                                        <p:tav tm="0">
                                          <p:val>
                                            <p:strVal val="#ppt_x"/>
                                          </p:val>
                                        </p:tav>
                                        <p:tav tm="100000">
                                          <p:val>
                                            <p:strVal val="#ppt_x"/>
                                          </p:val>
                                        </p:tav>
                                      </p:tavLst>
                                    </p:anim>
                                    <p:anim calcmode="lin" valueType="num">
                                      <p:cBhvr additive="base">
                                        <p:cTn id="56" dur="500" fill="hold"/>
                                        <p:tgtEl>
                                          <p:spTgt spid="2560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5610"/>
                                        </p:tgtEl>
                                        <p:attrNameLst>
                                          <p:attrName>style.visibility</p:attrName>
                                        </p:attrNameLst>
                                      </p:cBhvr>
                                      <p:to>
                                        <p:strVal val="visible"/>
                                      </p:to>
                                    </p:set>
                                    <p:anim calcmode="lin" valueType="num">
                                      <p:cBhvr additive="base">
                                        <p:cTn id="59" dur="500" fill="hold"/>
                                        <p:tgtEl>
                                          <p:spTgt spid="25610"/>
                                        </p:tgtEl>
                                        <p:attrNameLst>
                                          <p:attrName>ppt_x</p:attrName>
                                        </p:attrNameLst>
                                      </p:cBhvr>
                                      <p:tavLst>
                                        <p:tav tm="0">
                                          <p:val>
                                            <p:strVal val="#ppt_x"/>
                                          </p:val>
                                        </p:tav>
                                        <p:tav tm="100000">
                                          <p:val>
                                            <p:strVal val="#ppt_x"/>
                                          </p:val>
                                        </p:tav>
                                      </p:tavLst>
                                    </p:anim>
                                    <p:anim calcmode="lin" valueType="num">
                                      <p:cBhvr additive="base">
                                        <p:cTn id="60" dur="500" fill="hold"/>
                                        <p:tgtEl>
                                          <p:spTgt spid="2561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5611"/>
                                        </p:tgtEl>
                                        <p:attrNameLst>
                                          <p:attrName>style.visibility</p:attrName>
                                        </p:attrNameLst>
                                      </p:cBhvr>
                                      <p:to>
                                        <p:strVal val="visible"/>
                                      </p:to>
                                    </p:set>
                                    <p:anim calcmode="lin" valueType="num">
                                      <p:cBhvr additive="base">
                                        <p:cTn id="63" dur="500" fill="hold"/>
                                        <p:tgtEl>
                                          <p:spTgt spid="25611"/>
                                        </p:tgtEl>
                                        <p:attrNameLst>
                                          <p:attrName>ppt_x</p:attrName>
                                        </p:attrNameLst>
                                      </p:cBhvr>
                                      <p:tavLst>
                                        <p:tav tm="0">
                                          <p:val>
                                            <p:strVal val="#ppt_x"/>
                                          </p:val>
                                        </p:tav>
                                        <p:tav tm="100000">
                                          <p:val>
                                            <p:strVal val="#ppt_x"/>
                                          </p:val>
                                        </p:tav>
                                      </p:tavLst>
                                    </p:anim>
                                    <p:anim calcmode="lin" valueType="num">
                                      <p:cBhvr additive="base">
                                        <p:cTn id="64" dur="500" fill="hold"/>
                                        <p:tgtEl>
                                          <p:spTgt spid="2561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5609"/>
                                        </p:tgtEl>
                                        <p:attrNameLst>
                                          <p:attrName>style.visibility</p:attrName>
                                        </p:attrNameLst>
                                      </p:cBhvr>
                                      <p:to>
                                        <p:strVal val="visible"/>
                                      </p:to>
                                    </p:set>
                                    <p:anim calcmode="lin" valueType="num">
                                      <p:cBhvr additive="base">
                                        <p:cTn id="67" dur="500" fill="hold"/>
                                        <p:tgtEl>
                                          <p:spTgt spid="25609"/>
                                        </p:tgtEl>
                                        <p:attrNameLst>
                                          <p:attrName>ppt_x</p:attrName>
                                        </p:attrNameLst>
                                      </p:cBhvr>
                                      <p:tavLst>
                                        <p:tav tm="0">
                                          <p:val>
                                            <p:strVal val="#ppt_x"/>
                                          </p:val>
                                        </p:tav>
                                        <p:tav tm="100000">
                                          <p:val>
                                            <p:strVal val="#ppt_x"/>
                                          </p:val>
                                        </p:tav>
                                      </p:tavLst>
                                    </p:anim>
                                    <p:anim calcmode="lin" valueType="num">
                                      <p:cBhvr additive="base">
                                        <p:cTn id="68" dur="500" fill="hold"/>
                                        <p:tgtEl>
                                          <p:spTgt spid="2560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5624"/>
                                        </p:tgtEl>
                                        <p:attrNameLst>
                                          <p:attrName>style.visibility</p:attrName>
                                        </p:attrNameLst>
                                      </p:cBhvr>
                                      <p:to>
                                        <p:strVal val="visible"/>
                                      </p:to>
                                    </p:set>
                                    <p:anim calcmode="lin" valueType="num">
                                      <p:cBhvr additive="base">
                                        <p:cTn id="73" dur="500" fill="hold"/>
                                        <p:tgtEl>
                                          <p:spTgt spid="25624"/>
                                        </p:tgtEl>
                                        <p:attrNameLst>
                                          <p:attrName>ppt_x</p:attrName>
                                        </p:attrNameLst>
                                      </p:cBhvr>
                                      <p:tavLst>
                                        <p:tav tm="0">
                                          <p:val>
                                            <p:strVal val="#ppt_x"/>
                                          </p:val>
                                        </p:tav>
                                        <p:tav tm="100000">
                                          <p:val>
                                            <p:strVal val="#ppt_x"/>
                                          </p:val>
                                        </p:tav>
                                      </p:tavLst>
                                    </p:anim>
                                    <p:anim calcmode="lin" valueType="num">
                                      <p:cBhvr additive="base">
                                        <p:cTn id="74" dur="500" fill="hold"/>
                                        <p:tgtEl>
                                          <p:spTgt spid="2562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5626"/>
                                        </p:tgtEl>
                                        <p:attrNameLst>
                                          <p:attrName>style.visibility</p:attrName>
                                        </p:attrNameLst>
                                      </p:cBhvr>
                                      <p:to>
                                        <p:strVal val="visible"/>
                                      </p:to>
                                    </p:set>
                                    <p:anim calcmode="lin" valueType="num">
                                      <p:cBhvr additive="base">
                                        <p:cTn id="77" dur="500" fill="hold"/>
                                        <p:tgtEl>
                                          <p:spTgt spid="25626"/>
                                        </p:tgtEl>
                                        <p:attrNameLst>
                                          <p:attrName>ppt_x</p:attrName>
                                        </p:attrNameLst>
                                      </p:cBhvr>
                                      <p:tavLst>
                                        <p:tav tm="0">
                                          <p:val>
                                            <p:strVal val="#ppt_x"/>
                                          </p:val>
                                        </p:tav>
                                        <p:tav tm="100000">
                                          <p:val>
                                            <p:strVal val="#ppt_x"/>
                                          </p:val>
                                        </p:tav>
                                      </p:tavLst>
                                    </p:anim>
                                    <p:anim calcmode="lin" valueType="num">
                                      <p:cBhvr additive="base">
                                        <p:cTn id="78" dur="500" fill="hold"/>
                                        <p:tgtEl>
                                          <p:spTgt spid="25626"/>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5627"/>
                                        </p:tgtEl>
                                        <p:attrNameLst>
                                          <p:attrName>style.visibility</p:attrName>
                                        </p:attrNameLst>
                                      </p:cBhvr>
                                      <p:to>
                                        <p:strVal val="visible"/>
                                      </p:to>
                                    </p:set>
                                    <p:anim calcmode="lin" valueType="num">
                                      <p:cBhvr additive="base">
                                        <p:cTn id="81" dur="500" fill="hold"/>
                                        <p:tgtEl>
                                          <p:spTgt spid="25627"/>
                                        </p:tgtEl>
                                        <p:attrNameLst>
                                          <p:attrName>ppt_x</p:attrName>
                                        </p:attrNameLst>
                                      </p:cBhvr>
                                      <p:tavLst>
                                        <p:tav tm="0">
                                          <p:val>
                                            <p:strVal val="#ppt_x"/>
                                          </p:val>
                                        </p:tav>
                                        <p:tav tm="100000">
                                          <p:val>
                                            <p:strVal val="#ppt_x"/>
                                          </p:val>
                                        </p:tav>
                                      </p:tavLst>
                                    </p:anim>
                                    <p:anim calcmode="lin" valueType="num">
                                      <p:cBhvr additive="base">
                                        <p:cTn id="82" dur="500" fill="hold"/>
                                        <p:tgtEl>
                                          <p:spTgt spid="25627"/>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5625"/>
                                        </p:tgtEl>
                                        <p:attrNameLst>
                                          <p:attrName>style.visibility</p:attrName>
                                        </p:attrNameLst>
                                      </p:cBhvr>
                                      <p:to>
                                        <p:strVal val="visible"/>
                                      </p:to>
                                    </p:set>
                                    <p:anim calcmode="lin" valueType="num">
                                      <p:cBhvr additive="base">
                                        <p:cTn id="85" dur="500" fill="hold"/>
                                        <p:tgtEl>
                                          <p:spTgt spid="25625"/>
                                        </p:tgtEl>
                                        <p:attrNameLst>
                                          <p:attrName>ppt_x</p:attrName>
                                        </p:attrNameLst>
                                      </p:cBhvr>
                                      <p:tavLst>
                                        <p:tav tm="0">
                                          <p:val>
                                            <p:strVal val="#ppt_x"/>
                                          </p:val>
                                        </p:tav>
                                        <p:tav tm="100000">
                                          <p:val>
                                            <p:strVal val="#ppt_x"/>
                                          </p:val>
                                        </p:tav>
                                      </p:tavLst>
                                    </p:anim>
                                    <p:anim calcmode="lin" valueType="num">
                                      <p:cBhvr additive="base">
                                        <p:cTn id="86" dur="500" fill="hold"/>
                                        <p:tgtEl>
                                          <p:spTgt spid="256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6" grpId="0"/>
      <p:bldP spid="25608" grpId="0"/>
      <p:bldP spid="25609" grpId="0"/>
      <p:bldP spid="25610" grpId="0"/>
      <p:bldP spid="25611" grpId="0"/>
      <p:bldP spid="25613" grpId="0"/>
      <p:bldP spid="25614" grpId="0"/>
      <p:bldP spid="25615" grpId="0"/>
      <p:bldP spid="25616" grpId="0"/>
      <p:bldP spid="25617" grpId="0"/>
      <p:bldP spid="25619" grpId="0"/>
      <p:bldP spid="25622" grpId="0"/>
      <p:bldP spid="25624" grpId="0"/>
      <p:bldP spid="25625" grpId="0"/>
      <p:bldP spid="25626" grpId="0"/>
      <p:bldP spid="2562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Median</Template>
  <TotalTime>2508</TotalTime>
  <Words>1462</Words>
  <Application>Microsoft Office PowerPoint</Application>
  <PresentationFormat>On-screen Show (4:3)</PresentationFormat>
  <Paragraphs>170</Paragraphs>
  <Slides>14</Slides>
  <Notes>13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Median</vt:lpstr>
      <vt:lpstr>Slide</vt:lpstr>
      <vt:lpstr>Bitmap Image</vt:lpstr>
      <vt:lpstr>Mindfulness and  Self Compassion</vt:lpstr>
      <vt:lpstr>Four Key Points</vt:lpstr>
      <vt:lpstr>Compassion Focussed Therapy</vt:lpstr>
      <vt:lpstr>Multiple Processing Systems</vt:lpstr>
      <vt:lpstr>Three Types of Affect Regulation System</vt:lpstr>
      <vt:lpstr>Slide 6</vt:lpstr>
      <vt:lpstr>Key Targets of Therapy</vt:lpstr>
      <vt:lpstr>Key Targets of Compassion</vt:lpstr>
      <vt:lpstr>Multi-modal Compassionate Mind Training</vt:lpstr>
      <vt:lpstr>Contrast of a Competitive Mind</vt:lpstr>
      <vt:lpstr>The Importance of Mindfulness</vt:lpstr>
      <vt:lpstr>The Importance of Mindfulness</vt:lpstr>
      <vt:lpstr>Encouraging a Compassionate Mindfulness </vt:lpstr>
      <vt:lpstr>The Future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and  Self Compassion</dc:title>
  <dc:creator>Gerard Pauley</dc:creator>
  <cp:lastModifiedBy>WK2</cp:lastModifiedBy>
  <cp:revision>40</cp:revision>
  <dcterms:created xsi:type="dcterms:W3CDTF">2012-04-14T23:07:20Z</dcterms:created>
  <dcterms:modified xsi:type="dcterms:W3CDTF">2012-04-30T23:46:12Z</dcterms:modified>
</cp:coreProperties>
</file>